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65" r:id="rId2"/>
    <p:sldId id="257" r:id="rId3"/>
    <p:sldId id="258" r:id="rId4"/>
    <p:sldId id="275" r:id="rId5"/>
    <p:sldId id="274" r:id="rId6"/>
    <p:sldId id="261" r:id="rId7"/>
    <p:sldId id="256" r:id="rId8"/>
    <p:sldId id="262" r:id="rId9"/>
    <p:sldId id="263" r:id="rId10"/>
    <p:sldId id="266" r:id="rId11"/>
    <p:sldId id="267" r:id="rId12"/>
    <p:sldId id="268" r:id="rId13"/>
    <p:sldId id="269" r:id="rId14"/>
    <p:sldId id="271" r:id="rId15"/>
    <p:sldId id="270"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33" autoAdjust="0"/>
  </p:normalViewPr>
  <p:slideViewPr>
    <p:cSldViewPr snapToGrid="0">
      <p:cViewPr varScale="1">
        <p:scale>
          <a:sx n="93" d="100"/>
          <a:sy n="93" d="100"/>
        </p:scale>
        <p:origin x="5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4B44F-80CD-45A6-8786-35F932A2088C}"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D9C280-0DF6-480D-8A11-72255234938B}" type="slidenum">
              <a:rPr lang="en-US" smtClean="0"/>
              <a:t>‹#›</a:t>
            </a:fld>
            <a:endParaRPr lang="en-US"/>
          </a:p>
        </p:txBody>
      </p:sp>
    </p:spTree>
    <p:extLst>
      <p:ext uri="{BB962C8B-B14F-4D97-AF65-F5344CB8AC3E}">
        <p14:creationId xmlns:p14="http://schemas.microsoft.com/office/powerpoint/2010/main" val="2779816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1</a:t>
            </a:fld>
            <a:endParaRPr lang="en-US"/>
          </a:p>
        </p:txBody>
      </p:sp>
    </p:spTree>
    <p:extLst>
      <p:ext uri="{BB962C8B-B14F-4D97-AF65-F5344CB8AC3E}">
        <p14:creationId xmlns:p14="http://schemas.microsoft.com/office/powerpoint/2010/main" val="2417131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observing turtle nests in the wild is extremely time consuming and difficult, group 44 developed a shake table device that can simulate ground vibrations felt near roadways and highways in a controlled, lab environment. </a:t>
            </a:r>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10</a:t>
            </a:fld>
            <a:endParaRPr lang="en-US"/>
          </a:p>
        </p:txBody>
      </p:sp>
    </p:spTree>
    <p:extLst>
      <p:ext uri="{BB962C8B-B14F-4D97-AF65-F5344CB8AC3E}">
        <p14:creationId xmlns:p14="http://schemas.microsoft.com/office/powerpoint/2010/main" val="129851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 user interface allows groups like the Davy lab to monitor conditions during the experiment.</a:t>
            </a:r>
          </a:p>
        </p:txBody>
      </p:sp>
      <p:sp>
        <p:nvSpPr>
          <p:cNvPr id="4" name="Slide Number Placeholder 3"/>
          <p:cNvSpPr>
            <a:spLocks noGrp="1"/>
          </p:cNvSpPr>
          <p:nvPr>
            <p:ph type="sldNum" sz="quarter" idx="5"/>
          </p:nvPr>
        </p:nvSpPr>
        <p:spPr/>
        <p:txBody>
          <a:bodyPr/>
          <a:lstStyle/>
          <a:p>
            <a:fld id="{56D9C280-0DF6-480D-8A11-72255234938B}" type="slidenum">
              <a:rPr lang="en-US" smtClean="0"/>
              <a:t>11</a:t>
            </a:fld>
            <a:endParaRPr lang="en-US"/>
          </a:p>
        </p:txBody>
      </p:sp>
    </p:spTree>
    <p:extLst>
      <p:ext uri="{BB962C8B-B14F-4D97-AF65-F5344CB8AC3E}">
        <p14:creationId xmlns:p14="http://schemas.microsoft.com/office/powerpoint/2010/main" val="411244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With customizable settings, the device allows the user to study various vibration effects on turtle egg development.</a:t>
            </a:r>
          </a:p>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12</a:t>
            </a:fld>
            <a:endParaRPr lang="en-US"/>
          </a:p>
        </p:txBody>
      </p:sp>
    </p:spTree>
    <p:extLst>
      <p:ext uri="{BB962C8B-B14F-4D97-AF65-F5344CB8AC3E}">
        <p14:creationId xmlns:p14="http://schemas.microsoft.com/office/powerpoint/2010/main" val="107741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observing turtle nests in the wild is extremely time consuming and difficult, group 44 developed a shake table device that can simulate ground vibrations felt near roadways and highways in a controlled, lab environment. </a:t>
            </a:r>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14</a:t>
            </a:fld>
            <a:endParaRPr lang="en-US"/>
          </a:p>
        </p:txBody>
      </p:sp>
    </p:spTree>
    <p:extLst>
      <p:ext uri="{BB962C8B-B14F-4D97-AF65-F5344CB8AC3E}">
        <p14:creationId xmlns:p14="http://schemas.microsoft.com/office/powerpoint/2010/main" val="189289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Turtles spend most of their lives in bodies of water. In Ontario, these habitats include lakes, ponds, rivers, marshes, and bogs.</a:t>
            </a:r>
          </a:p>
        </p:txBody>
      </p:sp>
      <p:sp>
        <p:nvSpPr>
          <p:cNvPr id="4" name="Slide Number Placeholder 3"/>
          <p:cNvSpPr>
            <a:spLocks noGrp="1"/>
          </p:cNvSpPr>
          <p:nvPr>
            <p:ph type="sldNum" sz="quarter" idx="5"/>
          </p:nvPr>
        </p:nvSpPr>
        <p:spPr/>
        <p:txBody>
          <a:bodyPr/>
          <a:lstStyle/>
          <a:p>
            <a:fld id="{56D9C280-0DF6-480D-8A11-72255234938B}" type="slidenum">
              <a:rPr lang="en-US" smtClean="0"/>
              <a:t>2</a:t>
            </a:fld>
            <a:endParaRPr lang="en-US"/>
          </a:p>
        </p:txBody>
      </p:sp>
    </p:spTree>
    <p:extLst>
      <p:ext uri="{BB962C8B-B14F-4D97-AF65-F5344CB8AC3E}">
        <p14:creationId xmlns:p14="http://schemas.microsoft.com/office/powerpoint/2010/main" val="174772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when it comes time to lay eggs, turtles seek higher ground and bury their eggs in loose, sandy substrate. </a:t>
            </a:r>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3</a:t>
            </a:fld>
            <a:endParaRPr lang="en-US"/>
          </a:p>
        </p:txBody>
      </p:sp>
    </p:spTree>
    <p:extLst>
      <p:ext uri="{BB962C8B-B14F-4D97-AF65-F5344CB8AC3E}">
        <p14:creationId xmlns:p14="http://schemas.microsoft.com/office/powerpoint/2010/main" val="425841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power generation sites common locations to find turtle nesting areas. Research on the effects of ground vibrations from these sites is lacking.</a:t>
            </a:r>
          </a:p>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4</a:t>
            </a:fld>
            <a:endParaRPr lang="en-US"/>
          </a:p>
        </p:txBody>
      </p:sp>
    </p:spTree>
    <p:extLst>
      <p:ext uri="{BB962C8B-B14F-4D97-AF65-F5344CB8AC3E}">
        <p14:creationId xmlns:p14="http://schemas.microsoft.com/office/powerpoint/2010/main" val="833908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power generation sites common locations to find turtle nesting areas. Research on the effects of ground vibrations from these sites is lacking.</a:t>
            </a:r>
          </a:p>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5</a:t>
            </a:fld>
            <a:endParaRPr lang="en-US"/>
          </a:p>
        </p:txBody>
      </p:sp>
    </p:spTree>
    <p:extLst>
      <p:ext uri="{BB962C8B-B14F-4D97-AF65-F5344CB8AC3E}">
        <p14:creationId xmlns:p14="http://schemas.microsoft.com/office/powerpoint/2010/main" val="3297990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power generation sites common locations to find turtle nesting areas. Research on the effects of ground vibrations from these sites is lacking.</a:t>
            </a:r>
          </a:p>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6</a:t>
            </a:fld>
            <a:endParaRPr lang="en-US"/>
          </a:p>
        </p:txBody>
      </p:sp>
    </p:spTree>
    <p:extLst>
      <p:ext uri="{BB962C8B-B14F-4D97-AF65-F5344CB8AC3E}">
        <p14:creationId xmlns:p14="http://schemas.microsoft.com/office/powerpoint/2010/main" val="242460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Davy Lab at Carleton University is a research group that specializes in conservation of turtles local to Southern and Eastern Ontario. They want to find out what effects ground vibrations from human activity have on the development of turtle eggs.</a:t>
            </a:r>
          </a:p>
        </p:txBody>
      </p:sp>
      <p:sp>
        <p:nvSpPr>
          <p:cNvPr id="4" name="Slide Number Placeholder 3"/>
          <p:cNvSpPr>
            <a:spLocks noGrp="1"/>
          </p:cNvSpPr>
          <p:nvPr>
            <p:ph type="sldNum" sz="quarter" idx="5"/>
          </p:nvPr>
        </p:nvSpPr>
        <p:spPr/>
        <p:txBody>
          <a:bodyPr/>
          <a:lstStyle/>
          <a:p>
            <a:fld id="{56D9C280-0DF6-480D-8A11-72255234938B}" type="slidenum">
              <a:rPr lang="en-US" smtClean="0"/>
              <a:t>7</a:t>
            </a:fld>
            <a:endParaRPr lang="en-US"/>
          </a:p>
        </p:txBody>
      </p:sp>
    </p:spTree>
    <p:extLst>
      <p:ext uri="{BB962C8B-B14F-4D97-AF65-F5344CB8AC3E}">
        <p14:creationId xmlns:p14="http://schemas.microsoft.com/office/powerpoint/2010/main" val="251095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During turtles’ embryonic development, baby turtles communicate with one another in the nest through mechanical vibrations [1]. This communication has been shown to affect and even initiate hatching among some species of turtles. The Davy Lab is investigating whether ground vibrations from human activity could have a similar effect on turtle egg development, and whether these effects are detrimental to local turtles.</a:t>
            </a:r>
          </a:p>
          <a:p>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8</a:t>
            </a:fld>
            <a:endParaRPr lang="en-US"/>
          </a:p>
        </p:txBody>
      </p:sp>
    </p:spTree>
    <p:extLst>
      <p:ext uri="{BB962C8B-B14F-4D97-AF65-F5344CB8AC3E}">
        <p14:creationId xmlns:p14="http://schemas.microsoft.com/office/powerpoint/2010/main" val="105146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communication has been shown to affect and even initiate hatching among some species of turtles.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Davy Lab is investigating whether ground vibrations from human activity could have detrimental effects on the embryonic development of local turtle species.</a:t>
            </a:r>
            <a:endParaRPr lang="en-US" dirty="0"/>
          </a:p>
        </p:txBody>
      </p:sp>
      <p:sp>
        <p:nvSpPr>
          <p:cNvPr id="4" name="Slide Number Placeholder 3"/>
          <p:cNvSpPr>
            <a:spLocks noGrp="1"/>
          </p:cNvSpPr>
          <p:nvPr>
            <p:ph type="sldNum" sz="quarter" idx="5"/>
          </p:nvPr>
        </p:nvSpPr>
        <p:spPr/>
        <p:txBody>
          <a:bodyPr/>
          <a:lstStyle/>
          <a:p>
            <a:fld id="{56D9C280-0DF6-480D-8A11-72255234938B}" type="slidenum">
              <a:rPr lang="en-US" smtClean="0"/>
              <a:t>9</a:t>
            </a:fld>
            <a:endParaRPr lang="en-US"/>
          </a:p>
        </p:txBody>
      </p:sp>
    </p:spTree>
    <p:extLst>
      <p:ext uri="{BB962C8B-B14F-4D97-AF65-F5344CB8AC3E}">
        <p14:creationId xmlns:p14="http://schemas.microsoft.com/office/powerpoint/2010/main" val="2554942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9112C3-F0E9-469B-9F53-B73B1162F02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161194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112C3-F0E9-469B-9F53-B73B1162F02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407431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112C3-F0E9-469B-9F53-B73B1162F02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166514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9112C3-F0E9-469B-9F53-B73B1162F02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306957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9112C3-F0E9-469B-9F53-B73B1162F020}"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30177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9112C3-F0E9-469B-9F53-B73B1162F02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45669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9112C3-F0E9-469B-9F53-B73B1162F020}"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244436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9112C3-F0E9-469B-9F53-B73B1162F020}"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1001033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112C3-F0E9-469B-9F53-B73B1162F020}"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362512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112C3-F0E9-469B-9F53-B73B1162F02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45289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9112C3-F0E9-469B-9F53-B73B1162F020}"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93D66A-EA16-4228-9874-4AAD873B93FB}" type="slidenum">
              <a:rPr lang="en-US" smtClean="0"/>
              <a:t>‹#›</a:t>
            </a:fld>
            <a:endParaRPr lang="en-US"/>
          </a:p>
        </p:txBody>
      </p:sp>
    </p:spTree>
    <p:extLst>
      <p:ext uri="{BB962C8B-B14F-4D97-AF65-F5344CB8AC3E}">
        <p14:creationId xmlns:p14="http://schemas.microsoft.com/office/powerpoint/2010/main" val="2647764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112C3-F0E9-469B-9F53-B73B1162F020}" type="datetimeFigureOut">
              <a:rPr lang="en-US" smtClean="0"/>
              <a:t>4/11/2023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93D66A-EA16-4228-9874-4AAD873B93FB}" type="slidenum">
              <a:rPr lang="en-US" smtClean="0"/>
              <a:t>‹#›</a:t>
            </a:fld>
            <a:endParaRPr lang="en-US"/>
          </a:p>
        </p:txBody>
      </p:sp>
    </p:spTree>
    <p:extLst>
      <p:ext uri="{BB962C8B-B14F-4D97-AF65-F5344CB8AC3E}">
        <p14:creationId xmlns:p14="http://schemas.microsoft.com/office/powerpoint/2010/main" val="35962802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13.png"/><Relationship Id="rId2" Type="http://schemas.microsoft.com/office/2007/relationships/media" Target="../media/media5.mp4"/><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4" name="Picture 13" descr="A picture containing silhouette&#10;&#10;Description automatically generated">
            <a:extLst>
              <a:ext uri="{FF2B5EF4-FFF2-40B4-BE49-F238E27FC236}">
                <a16:creationId xmlns:a16="http://schemas.microsoft.com/office/drawing/2014/main" id="{06F1F2D7-4CEF-C0F8-9109-24A6C4FC4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801" y="5280917"/>
            <a:ext cx="1783974" cy="933799"/>
          </a:xfrm>
          <a:prstGeom prst="rect">
            <a:avLst/>
          </a:prstGeom>
        </p:spPr>
      </p:pic>
      <p:pic>
        <p:nvPicPr>
          <p:cNvPr id="7" name="Picture 6" descr="A picture containing dark, silhouette, night sky&#10;&#10;Description automatically generated">
            <a:extLst>
              <a:ext uri="{FF2B5EF4-FFF2-40B4-BE49-F238E27FC236}">
                <a16:creationId xmlns:a16="http://schemas.microsoft.com/office/drawing/2014/main" id="{8AF97BF4-6BAC-654B-AF7D-AB8A1AE15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7" y="3235154"/>
            <a:ext cx="2007414" cy="2007414"/>
          </a:xfrm>
          <a:prstGeom prst="rect">
            <a:avLst/>
          </a:prstGeom>
        </p:spPr>
      </p:pic>
      <p:sp>
        <p:nvSpPr>
          <p:cNvPr id="4" name="Graphic 9" descr="An organic corner shape">
            <a:extLst>
              <a:ext uri="{FF2B5EF4-FFF2-40B4-BE49-F238E27FC236}">
                <a16:creationId xmlns:a16="http://schemas.microsoft.com/office/drawing/2014/main" id="{5A9D3D68-058C-1040-D310-28DABEBB9FD4}"/>
              </a:ext>
            </a:extLst>
          </p:cNvPr>
          <p:cNvSpPr/>
          <p:nvPr/>
        </p:nvSpPr>
        <p:spPr>
          <a:xfrm>
            <a:off x="0" y="5152658"/>
            <a:ext cx="8517276" cy="1705342"/>
          </a:xfrm>
          <a:custGeom>
            <a:avLst/>
            <a:gdLst>
              <a:gd name="connsiteX0" fmla="*/ 0 w 8621890"/>
              <a:gd name="connsiteY0" fmla="*/ 5969 h 2273789"/>
              <a:gd name="connsiteX1" fmla="*/ 1969139 w 8621890"/>
              <a:gd name="connsiteY1" fmla="*/ 264041 h 2273789"/>
              <a:gd name="connsiteX2" fmla="*/ 2451478 w 8621890"/>
              <a:gd name="connsiteY2" fmla="*/ 780831 h 2273789"/>
              <a:gd name="connsiteX3" fmla="*/ 3858302 w 8621890"/>
              <a:gd name="connsiteY3" fmla="*/ 1393328 h 2273789"/>
              <a:gd name="connsiteX4" fmla="*/ 6189611 w 8621890"/>
              <a:gd name="connsiteY4" fmla="*/ 1182782 h 2273789"/>
              <a:gd name="connsiteX5" fmla="*/ 7395469 w 8621890"/>
              <a:gd name="connsiteY5" fmla="*/ 1680432 h 2273789"/>
              <a:gd name="connsiteX6" fmla="*/ 8319954 w 8621890"/>
              <a:gd name="connsiteY6" fmla="*/ 1852698 h 2273789"/>
              <a:gd name="connsiteX7" fmla="*/ 8621629 w 8621890"/>
              <a:gd name="connsiteY7" fmla="*/ 2273789 h 2273789"/>
              <a:gd name="connsiteX8" fmla="*/ 0 w 8621890"/>
              <a:gd name="connsiteY8" fmla="*/ 2273789 h 2273789"/>
              <a:gd name="connsiteX9" fmla="*/ 0 w 8621890"/>
              <a:gd name="connsiteY9" fmla="*/ 5969 h 227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1890" h="2273789">
                <a:moveTo>
                  <a:pt x="0" y="5969"/>
                </a:moveTo>
                <a:cubicBezTo>
                  <a:pt x="0" y="5969"/>
                  <a:pt x="1395883" y="-62457"/>
                  <a:pt x="1969139" y="264041"/>
                </a:cubicBezTo>
                <a:cubicBezTo>
                  <a:pt x="2239940" y="418282"/>
                  <a:pt x="2144733" y="524782"/>
                  <a:pt x="2451478" y="780831"/>
                </a:cubicBezTo>
                <a:cubicBezTo>
                  <a:pt x="2569636" y="879451"/>
                  <a:pt x="3068889" y="1296222"/>
                  <a:pt x="3858302" y="1393328"/>
                </a:cubicBezTo>
                <a:cubicBezTo>
                  <a:pt x="4846505" y="1514881"/>
                  <a:pt x="5377126" y="1023292"/>
                  <a:pt x="6189611" y="1182782"/>
                </a:cubicBezTo>
                <a:cubicBezTo>
                  <a:pt x="6730721" y="1289008"/>
                  <a:pt x="6646783" y="1536777"/>
                  <a:pt x="7395469" y="1680432"/>
                </a:cubicBezTo>
                <a:cubicBezTo>
                  <a:pt x="7803827" y="1758789"/>
                  <a:pt x="8046299" y="1744126"/>
                  <a:pt x="8319954" y="1852698"/>
                </a:cubicBezTo>
                <a:cubicBezTo>
                  <a:pt x="8642156" y="1980537"/>
                  <a:pt x="8621629" y="2273789"/>
                  <a:pt x="8621629" y="2273789"/>
                </a:cubicBezTo>
                <a:lnTo>
                  <a:pt x="0" y="2273789"/>
                </a:lnTo>
                <a:lnTo>
                  <a:pt x="0" y="5969"/>
                </a:lnTo>
                <a:close/>
              </a:path>
            </a:pathLst>
          </a:custGeom>
          <a:solidFill>
            <a:schemeClr val="accent2">
              <a:lumMod val="60000"/>
              <a:lumOff val="40000"/>
            </a:schemeClr>
          </a:solidFill>
          <a:ln w="20518" cap="flat">
            <a:noFill/>
            <a:prstDash val="solid"/>
            <a:miter/>
          </a:ln>
        </p:spPr>
        <p:txBody>
          <a:bodyPr rtlCol="0" anchor="ctr"/>
          <a:lstStyle/>
          <a:p>
            <a:endParaRPr lang="en-US" sz="1350"/>
          </a:p>
        </p:txBody>
      </p:sp>
      <p:sp>
        <p:nvSpPr>
          <p:cNvPr id="2" name="Title 1">
            <a:extLst>
              <a:ext uri="{FF2B5EF4-FFF2-40B4-BE49-F238E27FC236}">
                <a16:creationId xmlns:a16="http://schemas.microsoft.com/office/drawing/2014/main" id="{D0DD9B18-8627-153F-9A70-0EDB8D981EEF}"/>
              </a:ext>
            </a:extLst>
          </p:cNvPr>
          <p:cNvSpPr>
            <a:spLocks noGrp="1"/>
          </p:cNvSpPr>
          <p:nvPr>
            <p:ph type="ctrTitle"/>
          </p:nvPr>
        </p:nvSpPr>
        <p:spPr>
          <a:xfrm>
            <a:off x="993460" y="1437991"/>
            <a:ext cx="10450672" cy="1790700"/>
          </a:xfrm>
        </p:spPr>
        <p:txBody>
          <a:bodyPr anchor="ctr">
            <a:noAutofit/>
          </a:bodyPr>
          <a:lstStyle/>
          <a:p>
            <a:r>
              <a:rPr lang="en-US" sz="5400" dirty="0">
                <a:solidFill>
                  <a:schemeClr val="bg1"/>
                </a:solidFill>
                <a:latin typeface="Tw Cen MT" panose="020B0602020104020603" pitchFamily="34" charset="0"/>
              </a:rPr>
              <a:t>Ground Vibration Simulator for Investigating Effects on the Development of Turtle Eggs</a:t>
            </a:r>
          </a:p>
        </p:txBody>
      </p:sp>
      <p:sp>
        <p:nvSpPr>
          <p:cNvPr id="3" name="Subtitle 2">
            <a:extLst>
              <a:ext uri="{FF2B5EF4-FFF2-40B4-BE49-F238E27FC236}">
                <a16:creationId xmlns:a16="http://schemas.microsoft.com/office/drawing/2014/main" id="{D9C08891-1B36-D2CB-501E-1F106AA54520}"/>
              </a:ext>
            </a:extLst>
          </p:cNvPr>
          <p:cNvSpPr>
            <a:spLocks noGrp="1"/>
          </p:cNvSpPr>
          <p:nvPr>
            <p:ph type="subTitle" idx="1"/>
          </p:nvPr>
        </p:nvSpPr>
        <p:spPr>
          <a:xfrm>
            <a:off x="3494788" y="581501"/>
            <a:ext cx="5087164" cy="910233"/>
          </a:xfrm>
        </p:spPr>
        <p:txBody>
          <a:bodyPr>
            <a:normAutofit/>
          </a:bodyPr>
          <a:lstStyle/>
          <a:p>
            <a:r>
              <a:rPr lang="en-US" dirty="0">
                <a:solidFill>
                  <a:schemeClr val="accent6">
                    <a:lumMod val="75000"/>
                  </a:schemeClr>
                </a:solidFill>
                <a:latin typeface="Avenir Next LT Pro" panose="020B0504020202020204" pitchFamily="34" charset="0"/>
              </a:rPr>
              <a:t>SYSC 4907 – Group 44</a:t>
            </a:r>
          </a:p>
        </p:txBody>
      </p:sp>
      <p:pic>
        <p:nvPicPr>
          <p:cNvPr id="5" name="Picture 4" descr="Shape, arrow&#10;&#10;Description automatically generated">
            <a:extLst>
              <a:ext uri="{FF2B5EF4-FFF2-40B4-BE49-F238E27FC236}">
                <a16:creationId xmlns:a16="http://schemas.microsoft.com/office/drawing/2014/main" id="{FA0B1EFE-157E-488A-9833-E37F7260BAF0}"/>
              </a:ext>
            </a:extLst>
          </p:cNvPr>
          <p:cNvPicPr>
            <a:picLocks noChangeAspect="1"/>
          </p:cNvPicPr>
          <p:nvPr/>
        </p:nvPicPr>
        <p:blipFill rotWithShape="1">
          <a:blip r:embed="rId5">
            <a:extLst>
              <a:ext uri="{28A0092B-C50C-407E-A947-70E740481C1C}">
                <a14:useLocalDpi xmlns:a14="http://schemas.microsoft.com/office/drawing/2010/main" val="0"/>
              </a:ext>
            </a:extLst>
          </a:blip>
          <a:srcRect t="13846" b="16214"/>
          <a:stretch/>
        </p:blipFill>
        <p:spPr>
          <a:xfrm>
            <a:off x="185370" y="5311739"/>
            <a:ext cx="3408468" cy="1553055"/>
          </a:xfrm>
          <a:prstGeom prst="rect">
            <a:avLst/>
          </a:prstGeom>
        </p:spPr>
      </p:pic>
      <p:pic>
        <p:nvPicPr>
          <p:cNvPr id="8" name="Picture 7" descr="A group of white eggs&#10;&#10;Description automatically generated with medium confidence">
            <a:extLst>
              <a:ext uri="{FF2B5EF4-FFF2-40B4-BE49-F238E27FC236}">
                <a16:creationId xmlns:a16="http://schemas.microsoft.com/office/drawing/2014/main" id="{6B18E2BD-D8F3-1DDC-FB2B-F68324E48A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2281" y="5493613"/>
            <a:ext cx="1920125" cy="1364387"/>
          </a:xfrm>
          <a:prstGeom prst="rect">
            <a:avLst/>
          </a:prstGeom>
        </p:spPr>
      </p:pic>
      <p:pic>
        <p:nvPicPr>
          <p:cNvPr id="11" name="Picture 10">
            <a:extLst>
              <a:ext uri="{FF2B5EF4-FFF2-40B4-BE49-F238E27FC236}">
                <a16:creationId xmlns:a16="http://schemas.microsoft.com/office/drawing/2014/main" id="{87F133DC-00F8-35B4-E1FE-41F043BBEC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0685" y="5804962"/>
            <a:ext cx="1507216" cy="1046575"/>
          </a:xfrm>
          <a:prstGeom prst="rect">
            <a:avLst/>
          </a:prstGeom>
        </p:spPr>
      </p:pic>
      <p:sp>
        <p:nvSpPr>
          <p:cNvPr id="12" name="TextBox 11">
            <a:extLst>
              <a:ext uri="{FF2B5EF4-FFF2-40B4-BE49-F238E27FC236}">
                <a16:creationId xmlns:a16="http://schemas.microsoft.com/office/drawing/2014/main" id="{CC7F32AE-0F79-84E2-CF09-839BF182C8ED}"/>
              </a:ext>
            </a:extLst>
          </p:cNvPr>
          <p:cNvSpPr txBox="1"/>
          <p:nvPr/>
        </p:nvSpPr>
        <p:spPr>
          <a:xfrm>
            <a:off x="2907013" y="4256824"/>
            <a:ext cx="6377973" cy="615553"/>
          </a:xfrm>
          <a:prstGeom prst="rect">
            <a:avLst/>
          </a:prstGeom>
          <a:noFill/>
        </p:spPr>
        <p:txBody>
          <a:bodyPr wrap="square">
            <a:spAutoFit/>
          </a:bodyPr>
          <a:lstStyle/>
          <a:p>
            <a:pPr algn="ctr"/>
            <a:r>
              <a:rPr lang="en-US" sz="1600" dirty="0">
                <a:solidFill>
                  <a:schemeClr val="accent6">
                    <a:lumMod val="75000"/>
                  </a:schemeClr>
                </a:solidFill>
                <a:latin typeface="Avenir Next LT Pro Light" panose="020B0304020202020204" pitchFamily="34" charset="0"/>
              </a:rPr>
              <a:t>In collaboration with</a:t>
            </a:r>
          </a:p>
          <a:p>
            <a:pPr algn="ctr"/>
            <a:r>
              <a:rPr lang="en-US" dirty="0">
                <a:solidFill>
                  <a:schemeClr val="accent6">
                    <a:lumMod val="75000"/>
                  </a:schemeClr>
                </a:solidFill>
                <a:latin typeface="Avenir Next LT Pro" panose="020B0504020202020204" pitchFamily="34" charset="0"/>
              </a:rPr>
              <a:t>The Davy Lab, Department of Biology, Carleton University</a:t>
            </a:r>
            <a:endParaRPr lang="en-US" dirty="0"/>
          </a:p>
        </p:txBody>
      </p:sp>
      <p:sp>
        <p:nvSpPr>
          <p:cNvPr id="10" name="TextBox 9">
            <a:extLst>
              <a:ext uri="{FF2B5EF4-FFF2-40B4-BE49-F238E27FC236}">
                <a16:creationId xmlns:a16="http://schemas.microsoft.com/office/drawing/2014/main" id="{8C1A9214-9C68-E64A-4819-49C119C94312}"/>
              </a:ext>
            </a:extLst>
          </p:cNvPr>
          <p:cNvSpPr txBox="1"/>
          <p:nvPr/>
        </p:nvSpPr>
        <p:spPr>
          <a:xfrm>
            <a:off x="3044575" y="3593464"/>
            <a:ext cx="6102848" cy="523220"/>
          </a:xfrm>
          <a:prstGeom prst="rect">
            <a:avLst/>
          </a:prstGeom>
          <a:noFill/>
        </p:spPr>
        <p:txBody>
          <a:bodyPr wrap="square">
            <a:spAutoFit/>
          </a:bodyPr>
          <a:lstStyle/>
          <a:p>
            <a:pPr algn="ctr"/>
            <a:r>
              <a:rPr lang="en-US" sz="2800" dirty="0">
                <a:solidFill>
                  <a:schemeClr val="bg1">
                    <a:lumMod val="50000"/>
                    <a:lumOff val="50000"/>
                  </a:schemeClr>
                </a:solidFill>
                <a:latin typeface="Avenir Next LT Pro Demi" panose="020B0704020202020204" pitchFamily="34" charset="0"/>
              </a:rPr>
              <a:t>Fourth Year Engineering Project</a:t>
            </a:r>
          </a:p>
        </p:txBody>
      </p:sp>
    </p:spTree>
    <p:extLst>
      <p:ext uri="{BB962C8B-B14F-4D97-AF65-F5344CB8AC3E}">
        <p14:creationId xmlns:p14="http://schemas.microsoft.com/office/powerpoint/2010/main" val="231519900"/>
      </p:ext>
    </p:extLst>
  </p:cSld>
  <p:clrMapOvr>
    <a:masterClrMapping/>
  </p:clrMapOvr>
  <mc:AlternateContent xmlns:mc="http://schemas.openxmlformats.org/markup-compatibility/2006" xmlns:p14="http://schemas.microsoft.com/office/powerpoint/2010/main">
    <mc:Choice Requires="p14">
      <p:transition spd="slow" p14:dur="2000" advTm="1464"/>
    </mc:Choice>
    <mc:Fallback xmlns="">
      <p:transition spd="slow" advTm="14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C2DD771-92D3-1667-FCB6-34AC5F2A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75" y="0"/>
            <a:ext cx="9110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Right 1">
            <a:extLst>
              <a:ext uri="{FF2B5EF4-FFF2-40B4-BE49-F238E27FC236}">
                <a16:creationId xmlns:a16="http://schemas.microsoft.com/office/drawing/2014/main" id="{56184619-747C-C25C-9472-9D85C34070ED}"/>
              </a:ext>
            </a:extLst>
          </p:cNvPr>
          <p:cNvSpPr/>
          <p:nvPr/>
        </p:nvSpPr>
        <p:spPr>
          <a:xfrm rot="5400000">
            <a:off x="6405938" y="3714111"/>
            <a:ext cx="2291136" cy="719188"/>
          </a:xfrm>
          <a:prstGeom prst="leftRightArrow">
            <a:avLst/>
          </a:prstGeom>
          <a:solidFill>
            <a:schemeClr val="accent1">
              <a:lumMod val="40000"/>
              <a:lumOff val="6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1B12A7C-F0AA-51BB-EE72-DBE7190820F4}"/>
              </a:ext>
            </a:extLst>
          </p:cNvPr>
          <p:cNvSpPr/>
          <p:nvPr/>
        </p:nvSpPr>
        <p:spPr>
          <a:xfrm>
            <a:off x="7798085" y="3671728"/>
            <a:ext cx="2852453" cy="8039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75000"/>
                    <a:lumOff val="25000"/>
                  </a:schemeClr>
                </a:solidFill>
                <a:latin typeface="Avenir Next LT Pro Demi" panose="020B0704020202020204" pitchFamily="34" charset="0"/>
              </a:rPr>
              <a:t>0.02 – 0.04 mm</a:t>
            </a:r>
          </a:p>
        </p:txBody>
      </p:sp>
      <p:sp>
        <p:nvSpPr>
          <p:cNvPr id="4" name="Rectangle: Rounded Corners 3">
            <a:extLst>
              <a:ext uri="{FF2B5EF4-FFF2-40B4-BE49-F238E27FC236}">
                <a16:creationId xmlns:a16="http://schemas.microsoft.com/office/drawing/2014/main" id="{74E7B9B9-FDCB-AF89-EE15-3A27A7CD3E8F}"/>
              </a:ext>
            </a:extLst>
          </p:cNvPr>
          <p:cNvSpPr/>
          <p:nvPr/>
        </p:nvSpPr>
        <p:spPr>
          <a:xfrm>
            <a:off x="2939667" y="5046753"/>
            <a:ext cx="2852453" cy="80395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75000"/>
                    <a:lumOff val="25000"/>
                  </a:schemeClr>
                </a:solidFill>
                <a:latin typeface="Avenir Next LT Pro Demi" panose="020B0704020202020204" pitchFamily="34" charset="0"/>
              </a:rPr>
              <a:t>6 – 26 Hz</a:t>
            </a:r>
          </a:p>
        </p:txBody>
      </p:sp>
    </p:spTree>
    <p:extLst>
      <p:ext uri="{BB962C8B-B14F-4D97-AF65-F5344CB8AC3E}">
        <p14:creationId xmlns:p14="http://schemas.microsoft.com/office/powerpoint/2010/main" val="908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6A36A1-B22E-5433-1F9D-E5D513FA0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6666" y="0"/>
            <a:ext cx="11618668" cy="6858000"/>
          </a:xfrm>
          <a:prstGeom prst="rect">
            <a:avLst/>
          </a:prstGeom>
          <a:noFill/>
          <a:ln>
            <a:noFill/>
          </a:ln>
        </p:spPr>
      </p:pic>
      <p:sp>
        <p:nvSpPr>
          <p:cNvPr id="3" name="Rectangle 2">
            <a:extLst>
              <a:ext uri="{FF2B5EF4-FFF2-40B4-BE49-F238E27FC236}">
                <a16:creationId xmlns:a16="http://schemas.microsoft.com/office/drawing/2014/main" id="{4F7F42C4-5DAA-A4BD-9CF8-1B9D16FD28EB}"/>
              </a:ext>
            </a:extLst>
          </p:cNvPr>
          <p:cNvSpPr/>
          <p:nvPr/>
        </p:nvSpPr>
        <p:spPr>
          <a:xfrm>
            <a:off x="4921320" y="1160980"/>
            <a:ext cx="6082301" cy="226802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26E9AF-0FB4-8FE9-3A58-946FC12E1F5B}"/>
              </a:ext>
            </a:extLst>
          </p:cNvPr>
          <p:cNvPicPr>
            <a:picLocks noChangeAspect="1"/>
          </p:cNvPicPr>
          <p:nvPr/>
        </p:nvPicPr>
        <p:blipFill>
          <a:blip r:embed="rId4"/>
          <a:stretch>
            <a:fillRect/>
          </a:stretch>
        </p:blipFill>
        <p:spPr>
          <a:xfrm>
            <a:off x="6000320" y="1075255"/>
            <a:ext cx="1962150" cy="2181225"/>
          </a:xfrm>
          <a:prstGeom prst="rect">
            <a:avLst/>
          </a:prstGeom>
        </p:spPr>
      </p:pic>
      <p:pic>
        <p:nvPicPr>
          <p:cNvPr id="7" name="Picture 6">
            <a:extLst>
              <a:ext uri="{FF2B5EF4-FFF2-40B4-BE49-F238E27FC236}">
                <a16:creationId xmlns:a16="http://schemas.microsoft.com/office/drawing/2014/main" id="{B09D925A-8B6E-9348-F176-1B3D115492D3}"/>
              </a:ext>
            </a:extLst>
          </p:cNvPr>
          <p:cNvPicPr>
            <a:picLocks noChangeAspect="1"/>
          </p:cNvPicPr>
          <p:nvPr/>
        </p:nvPicPr>
        <p:blipFill>
          <a:blip r:embed="rId5"/>
          <a:stretch>
            <a:fillRect/>
          </a:stretch>
        </p:blipFill>
        <p:spPr>
          <a:xfrm>
            <a:off x="8510265" y="1160980"/>
            <a:ext cx="1781175" cy="2095500"/>
          </a:xfrm>
          <a:prstGeom prst="rect">
            <a:avLst/>
          </a:prstGeom>
        </p:spPr>
      </p:pic>
    </p:spTree>
    <p:extLst>
      <p:ext uri="{BB962C8B-B14F-4D97-AF65-F5344CB8AC3E}">
        <p14:creationId xmlns:p14="http://schemas.microsoft.com/office/powerpoint/2010/main" val="116976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with low confidence">
            <a:extLst>
              <a:ext uri="{FF2B5EF4-FFF2-40B4-BE49-F238E27FC236}">
                <a16:creationId xmlns:a16="http://schemas.microsoft.com/office/drawing/2014/main" id="{BD4662B9-35FA-247A-2526-C1E9599408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19" y="0"/>
            <a:ext cx="11853562" cy="6871520"/>
          </a:xfrm>
          <a:prstGeom prst="rect">
            <a:avLst/>
          </a:prstGeom>
          <a:noFill/>
          <a:ln>
            <a:noFill/>
          </a:ln>
        </p:spPr>
      </p:pic>
      <p:sp>
        <p:nvSpPr>
          <p:cNvPr id="3" name="Rectangle 2">
            <a:extLst>
              <a:ext uri="{FF2B5EF4-FFF2-40B4-BE49-F238E27FC236}">
                <a16:creationId xmlns:a16="http://schemas.microsoft.com/office/drawing/2014/main" id="{CEA7D956-163E-51AC-00E4-FC807F4BD173}"/>
              </a:ext>
            </a:extLst>
          </p:cNvPr>
          <p:cNvSpPr/>
          <p:nvPr/>
        </p:nvSpPr>
        <p:spPr>
          <a:xfrm>
            <a:off x="8733034" y="3041151"/>
            <a:ext cx="2691828" cy="1209781"/>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9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descr="A picture containing power saw, miller&#10;&#10;Description automatically generated">
            <a:extLst>
              <a:ext uri="{FF2B5EF4-FFF2-40B4-BE49-F238E27FC236}">
                <a16:creationId xmlns:a16="http://schemas.microsoft.com/office/drawing/2014/main" id="{AD983609-159E-2EAC-EE21-722D090FA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329" y="0"/>
            <a:ext cx="10327341" cy="6858000"/>
          </a:xfrm>
          <a:prstGeom prst="rect">
            <a:avLst/>
          </a:prstGeom>
        </p:spPr>
      </p:pic>
      <p:sp>
        <p:nvSpPr>
          <p:cNvPr id="4" name="TextBox 3">
            <a:extLst>
              <a:ext uri="{FF2B5EF4-FFF2-40B4-BE49-F238E27FC236}">
                <a16:creationId xmlns:a16="http://schemas.microsoft.com/office/drawing/2014/main" id="{72C3E901-9D0E-4C12-1AC7-B80DF0519D6C}"/>
              </a:ext>
            </a:extLst>
          </p:cNvPr>
          <p:cNvSpPr txBox="1"/>
          <p:nvPr/>
        </p:nvSpPr>
        <p:spPr>
          <a:xfrm>
            <a:off x="3578831" y="1068512"/>
            <a:ext cx="5034337" cy="830997"/>
          </a:xfrm>
          <a:prstGeom prst="rect">
            <a:avLst/>
          </a:prstGeom>
          <a:noFill/>
        </p:spPr>
        <p:txBody>
          <a:bodyPr wrap="square" rtlCol="0">
            <a:spAutoFit/>
          </a:bodyPr>
          <a:lstStyle/>
          <a:p>
            <a:pPr algn="ctr"/>
            <a:r>
              <a:rPr lang="en-US" sz="4800" dirty="0">
                <a:solidFill>
                  <a:schemeClr val="bg1">
                    <a:lumMod val="75000"/>
                    <a:lumOff val="25000"/>
                  </a:schemeClr>
                </a:solidFill>
                <a:latin typeface="Avenir Next LT Pro Demi" panose="020B0704020202020204" pitchFamily="34" charset="0"/>
              </a:rPr>
              <a:t>$6000+</a:t>
            </a:r>
          </a:p>
        </p:txBody>
      </p:sp>
    </p:spTree>
    <p:extLst>
      <p:ext uri="{BB962C8B-B14F-4D97-AF65-F5344CB8AC3E}">
        <p14:creationId xmlns:p14="http://schemas.microsoft.com/office/powerpoint/2010/main" val="1866581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C2DD771-92D3-1667-FCB6-34AC5F2A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75" y="0"/>
            <a:ext cx="9110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5D8A90-41B7-2739-F97B-3F639FFFAB80}"/>
              </a:ext>
            </a:extLst>
          </p:cNvPr>
          <p:cNvSpPr txBox="1"/>
          <p:nvPr/>
        </p:nvSpPr>
        <p:spPr>
          <a:xfrm>
            <a:off x="3578037" y="719191"/>
            <a:ext cx="5034337" cy="830997"/>
          </a:xfrm>
          <a:prstGeom prst="rect">
            <a:avLst/>
          </a:prstGeom>
          <a:noFill/>
        </p:spPr>
        <p:txBody>
          <a:bodyPr wrap="square" rtlCol="0">
            <a:spAutoFit/>
          </a:bodyPr>
          <a:lstStyle/>
          <a:p>
            <a:pPr algn="ctr"/>
            <a:r>
              <a:rPr lang="en-US" sz="4800" dirty="0">
                <a:solidFill>
                  <a:schemeClr val="bg1">
                    <a:lumMod val="95000"/>
                    <a:lumOff val="5000"/>
                  </a:schemeClr>
                </a:solidFill>
                <a:latin typeface="Avenir Next LT Pro Demi" panose="020B0704020202020204" pitchFamily="34" charset="0"/>
              </a:rPr>
              <a:t>&lt; $1000</a:t>
            </a:r>
          </a:p>
        </p:txBody>
      </p:sp>
    </p:spTree>
    <p:extLst>
      <p:ext uri="{BB962C8B-B14F-4D97-AF65-F5344CB8AC3E}">
        <p14:creationId xmlns:p14="http://schemas.microsoft.com/office/powerpoint/2010/main" val="3362984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E1F6BD-DC48-5CEA-B46B-B458315F5CCE}"/>
              </a:ext>
            </a:extLst>
          </p:cNvPr>
          <p:cNvSpPr/>
          <p:nvPr/>
        </p:nvSpPr>
        <p:spPr>
          <a:xfrm>
            <a:off x="1742760" y="362164"/>
            <a:ext cx="9328935" cy="6133672"/>
          </a:xfrm>
          <a:prstGeom prst="roundRect">
            <a:avLst>
              <a:gd name="adj" fmla="val 131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C436E35-3556-EA3B-80F6-8EC3500B1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7228" y="747011"/>
            <a:ext cx="4139700" cy="5363978"/>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794B10-CB3D-8C26-0F80-A6C021BF7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2" t="16569" r="14720" b="3441"/>
          <a:stretch/>
        </p:blipFill>
        <p:spPr bwMode="auto">
          <a:xfrm>
            <a:off x="2089864" y="3212437"/>
            <a:ext cx="1931450" cy="2898552"/>
          </a:xfrm>
          <a:prstGeom prst="roundRect">
            <a:avLst>
              <a:gd name="adj" fmla="val 25710"/>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6FBC10C-FACD-3E1D-2CD0-2B8C2BD60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745" y="769843"/>
            <a:ext cx="4139700" cy="2328581"/>
          </a:xfrm>
          <a:prstGeom prst="roundRect">
            <a:avLst>
              <a:gd name="adj" fmla="val 19314"/>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0D3296-3C9F-8E65-81F4-815272247A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01" t="10386" r="10109" b="6232"/>
          <a:stretch/>
        </p:blipFill>
        <p:spPr bwMode="auto">
          <a:xfrm>
            <a:off x="4157600" y="3212437"/>
            <a:ext cx="2073969" cy="2898552"/>
          </a:xfrm>
          <a:prstGeom prst="roundRect">
            <a:avLst>
              <a:gd name="adj" fmla="val 2459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3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074" name="Picture 2" descr="James Webb Space Telescope - Wikipedia">
            <a:extLst>
              <a:ext uri="{FF2B5EF4-FFF2-40B4-BE49-F238E27FC236}">
                <a16:creationId xmlns:a16="http://schemas.microsoft.com/office/drawing/2014/main" id="{B48BCD6D-B920-34DF-97B4-678B54A5A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16" y="930541"/>
            <a:ext cx="6667018" cy="57121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49DEA2-DD4A-49D3-E0F7-46E5CCF6090C}"/>
              </a:ext>
            </a:extLst>
          </p:cNvPr>
          <p:cNvSpPr txBox="1"/>
          <p:nvPr/>
        </p:nvSpPr>
        <p:spPr>
          <a:xfrm>
            <a:off x="3287730" y="133564"/>
            <a:ext cx="5989834" cy="369332"/>
          </a:xfrm>
          <a:prstGeom prst="rect">
            <a:avLst/>
          </a:prstGeom>
          <a:noFill/>
        </p:spPr>
        <p:txBody>
          <a:bodyPr wrap="square" rtlCol="0">
            <a:spAutoFit/>
          </a:bodyPr>
          <a:lstStyle/>
          <a:p>
            <a:r>
              <a:rPr lang="en-US" dirty="0">
                <a:solidFill>
                  <a:schemeClr val="bg1"/>
                </a:solidFill>
                <a:latin typeface="Avenir Next LT Pro Demi" panose="020B0704020202020204" pitchFamily="34" charset="0"/>
              </a:rPr>
              <a:t>Inspiration: James Webb Space Telescope</a:t>
            </a:r>
          </a:p>
        </p:txBody>
      </p:sp>
    </p:spTree>
    <p:extLst>
      <p:ext uri="{BB962C8B-B14F-4D97-AF65-F5344CB8AC3E}">
        <p14:creationId xmlns:p14="http://schemas.microsoft.com/office/powerpoint/2010/main" val="2019686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5122" name="Picture 2" descr="How To Become an Open Source Contributor | by Emre Savcı | ITNEXT">
            <a:extLst>
              <a:ext uri="{FF2B5EF4-FFF2-40B4-BE49-F238E27FC236}">
                <a16:creationId xmlns:a16="http://schemas.microsoft.com/office/drawing/2014/main" id="{FAD274DA-70B9-27A2-B1C2-9F5775B655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53"/>
          <a:stretch/>
        </p:blipFill>
        <p:spPr bwMode="auto">
          <a:xfrm>
            <a:off x="3406551" y="1860505"/>
            <a:ext cx="3721335" cy="30651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To Become an Open Source Contributor | by Emre Savcı | ITNEXT">
            <a:extLst>
              <a:ext uri="{FF2B5EF4-FFF2-40B4-BE49-F238E27FC236}">
                <a16:creationId xmlns:a16="http://schemas.microsoft.com/office/drawing/2014/main" id="{8A2F5B77-CF0A-6A52-8158-17B2ABFE8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r="60284"/>
          <a:stretch/>
        </p:blipFill>
        <p:spPr bwMode="auto">
          <a:xfrm>
            <a:off x="6924782" y="1860506"/>
            <a:ext cx="2157573" cy="30651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296A7E-F2AD-C7B0-81F0-37A83320B4ED}"/>
              </a:ext>
            </a:extLst>
          </p:cNvPr>
          <p:cNvSpPr txBox="1">
            <a:spLocks/>
          </p:cNvSpPr>
          <p:nvPr/>
        </p:nvSpPr>
        <p:spPr>
          <a:xfrm>
            <a:off x="870664" y="1149105"/>
            <a:ext cx="10450672" cy="1790700"/>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chemeClr val="bg1"/>
                </a:solidFill>
                <a:latin typeface="Tw Cen MT" panose="020B0602020104020603" pitchFamily="34" charset="0"/>
              </a:rPr>
              <a:t>Ground Vibration Simulator</a:t>
            </a:r>
          </a:p>
        </p:txBody>
      </p:sp>
      <p:sp>
        <p:nvSpPr>
          <p:cNvPr id="3" name="Graphic 9" descr="An organic corner shape">
            <a:extLst>
              <a:ext uri="{FF2B5EF4-FFF2-40B4-BE49-F238E27FC236}">
                <a16:creationId xmlns:a16="http://schemas.microsoft.com/office/drawing/2014/main" id="{5C4EE33F-0DC2-BC25-6AF1-01BE34A3E13C}"/>
              </a:ext>
            </a:extLst>
          </p:cNvPr>
          <p:cNvSpPr/>
          <p:nvPr/>
        </p:nvSpPr>
        <p:spPr>
          <a:xfrm>
            <a:off x="0" y="5152658"/>
            <a:ext cx="8517276" cy="1705342"/>
          </a:xfrm>
          <a:custGeom>
            <a:avLst/>
            <a:gdLst>
              <a:gd name="connsiteX0" fmla="*/ 0 w 8621890"/>
              <a:gd name="connsiteY0" fmla="*/ 5969 h 2273789"/>
              <a:gd name="connsiteX1" fmla="*/ 1969139 w 8621890"/>
              <a:gd name="connsiteY1" fmla="*/ 264041 h 2273789"/>
              <a:gd name="connsiteX2" fmla="*/ 2451478 w 8621890"/>
              <a:gd name="connsiteY2" fmla="*/ 780831 h 2273789"/>
              <a:gd name="connsiteX3" fmla="*/ 3858302 w 8621890"/>
              <a:gd name="connsiteY3" fmla="*/ 1393328 h 2273789"/>
              <a:gd name="connsiteX4" fmla="*/ 6189611 w 8621890"/>
              <a:gd name="connsiteY4" fmla="*/ 1182782 h 2273789"/>
              <a:gd name="connsiteX5" fmla="*/ 7395469 w 8621890"/>
              <a:gd name="connsiteY5" fmla="*/ 1680432 h 2273789"/>
              <a:gd name="connsiteX6" fmla="*/ 8319954 w 8621890"/>
              <a:gd name="connsiteY6" fmla="*/ 1852698 h 2273789"/>
              <a:gd name="connsiteX7" fmla="*/ 8621629 w 8621890"/>
              <a:gd name="connsiteY7" fmla="*/ 2273789 h 2273789"/>
              <a:gd name="connsiteX8" fmla="*/ 0 w 8621890"/>
              <a:gd name="connsiteY8" fmla="*/ 2273789 h 2273789"/>
              <a:gd name="connsiteX9" fmla="*/ 0 w 8621890"/>
              <a:gd name="connsiteY9" fmla="*/ 5969 h 227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1890" h="2273789">
                <a:moveTo>
                  <a:pt x="0" y="5969"/>
                </a:moveTo>
                <a:cubicBezTo>
                  <a:pt x="0" y="5969"/>
                  <a:pt x="1395883" y="-62457"/>
                  <a:pt x="1969139" y="264041"/>
                </a:cubicBezTo>
                <a:cubicBezTo>
                  <a:pt x="2239940" y="418282"/>
                  <a:pt x="2144733" y="524782"/>
                  <a:pt x="2451478" y="780831"/>
                </a:cubicBezTo>
                <a:cubicBezTo>
                  <a:pt x="2569636" y="879451"/>
                  <a:pt x="3068889" y="1296222"/>
                  <a:pt x="3858302" y="1393328"/>
                </a:cubicBezTo>
                <a:cubicBezTo>
                  <a:pt x="4846505" y="1514881"/>
                  <a:pt x="5377126" y="1023292"/>
                  <a:pt x="6189611" y="1182782"/>
                </a:cubicBezTo>
                <a:cubicBezTo>
                  <a:pt x="6730721" y="1289008"/>
                  <a:pt x="6646783" y="1536777"/>
                  <a:pt x="7395469" y="1680432"/>
                </a:cubicBezTo>
                <a:cubicBezTo>
                  <a:pt x="7803827" y="1758789"/>
                  <a:pt x="8046299" y="1744126"/>
                  <a:pt x="8319954" y="1852698"/>
                </a:cubicBezTo>
                <a:cubicBezTo>
                  <a:pt x="8642156" y="1980537"/>
                  <a:pt x="8621629" y="2273789"/>
                  <a:pt x="8621629" y="2273789"/>
                </a:cubicBezTo>
                <a:lnTo>
                  <a:pt x="0" y="2273789"/>
                </a:lnTo>
                <a:lnTo>
                  <a:pt x="0" y="5969"/>
                </a:lnTo>
                <a:close/>
              </a:path>
            </a:pathLst>
          </a:custGeom>
          <a:solidFill>
            <a:schemeClr val="tx1">
              <a:lumMod val="95000"/>
            </a:schemeClr>
          </a:solidFill>
          <a:ln w="20518" cap="flat">
            <a:noFill/>
            <a:prstDash val="solid"/>
            <a:miter/>
          </a:ln>
        </p:spPr>
        <p:txBody>
          <a:bodyPr rtlCol="0" anchor="ctr"/>
          <a:lstStyle/>
          <a:p>
            <a:endParaRPr lang="en-US" sz="1350"/>
          </a:p>
        </p:txBody>
      </p:sp>
      <p:sp>
        <p:nvSpPr>
          <p:cNvPr id="4" name="Graphic 11" descr="An organic corner shape">
            <a:extLst>
              <a:ext uri="{FF2B5EF4-FFF2-40B4-BE49-F238E27FC236}">
                <a16:creationId xmlns:a16="http://schemas.microsoft.com/office/drawing/2014/main" id="{B9AFB89A-AF24-7586-540C-27E7E409CBDE}"/>
              </a:ext>
            </a:extLst>
          </p:cNvPr>
          <p:cNvSpPr/>
          <p:nvPr/>
        </p:nvSpPr>
        <p:spPr>
          <a:xfrm>
            <a:off x="7429877" y="0"/>
            <a:ext cx="4762123" cy="1232857"/>
          </a:xfrm>
          <a:custGeom>
            <a:avLst/>
            <a:gdLst>
              <a:gd name="connsiteX0" fmla="*/ 4832904 w 4832903"/>
              <a:gd name="connsiteY0" fmla="*/ 1647717 h 1647717"/>
              <a:gd name="connsiteX1" fmla="*/ 4832904 w 4832903"/>
              <a:gd name="connsiteY1" fmla="*/ 0 h 1647717"/>
              <a:gd name="connsiteX2" fmla="*/ 0 w 4832903"/>
              <a:gd name="connsiteY2" fmla="*/ 2106 h 1647717"/>
              <a:gd name="connsiteX3" fmla="*/ 1698901 w 4832903"/>
              <a:gd name="connsiteY3" fmla="*/ 1141745 h 1647717"/>
              <a:gd name="connsiteX4" fmla="*/ 2975714 w 4832903"/>
              <a:gd name="connsiteY4" fmla="*/ 951810 h 1647717"/>
              <a:gd name="connsiteX5" fmla="*/ 3323938 w 4832903"/>
              <a:gd name="connsiteY5" fmla="*/ 1458313 h 1647717"/>
              <a:gd name="connsiteX6" fmla="*/ 4421369 w 4832903"/>
              <a:gd name="connsiteY6" fmla="*/ 1247275 h 1647717"/>
              <a:gd name="connsiteX7" fmla="*/ 4832904 w 4832903"/>
              <a:gd name="connsiteY7" fmla="*/ 1647717 h 164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2903" h="1647717">
                <a:moveTo>
                  <a:pt x="4832904" y="1647717"/>
                </a:moveTo>
                <a:lnTo>
                  <a:pt x="4832904" y="0"/>
                </a:lnTo>
                <a:lnTo>
                  <a:pt x="0" y="2106"/>
                </a:lnTo>
                <a:cubicBezTo>
                  <a:pt x="0" y="2106"/>
                  <a:pt x="667381" y="1141745"/>
                  <a:pt x="1698901" y="1141745"/>
                </a:cubicBezTo>
                <a:cubicBezTo>
                  <a:pt x="2196496" y="1141745"/>
                  <a:pt x="2647949" y="725537"/>
                  <a:pt x="2975714" y="951810"/>
                </a:cubicBezTo>
                <a:cubicBezTo>
                  <a:pt x="3194726" y="1103001"/>
                  <a:pt x="3109057" y="1355176"/>
                  <a:pt x="3323938" y="1458313"/>
                </a:cubicBezTo>
                <a:cubicBezTo>
                  <a:pt x="3646961" y="1613358"/>
                  <a:pt x="4008683" y="1124208"/>
                  <a:pt x="4421369" y="1247275"/>
                </a:cubicBezTo>
                <a:cubicBezTo>
                  <a:pt x="4635571" y="1311139"/>
                  <a:pt x="4832904" y="1647717"/>
                  <a:pt x="4832904" y="1647717"/>
                </a:cubicBezTo>
                <a:close/>
              </a:path>
            </a:pathLst>
          </a:custGeom>
          <a:solidFill>
            <a:schemeClr val="accent6">
              <a:lumMod val="20000"/>
              <a:lumOff val="80000"/>
            </a:schemeClr>
          </a:solidFill>
          <a:ln w="11490" cap="flat">
            <a:noFill/>
            <a:prstDash val="solid"/>
            <a:miter/>
          </a:ln>
        </p:spPr>
        <p:txBody>
          <a:bodyPr rtlCol="0" anchor="ctr"/>
          <a:lstStyle/>
          <a:p>
            <a:endParaRPr lang="en-US" sz="1350"/>
          </a:p>
        </p:txBody>
      </p:sp>
      <p:sp>
        <p:nvSpPr>
          <p:cNvPr id="8" name="TextBox 7">
            <a:extLst>
              <a:ext uri="{FF2B5EF4-FFF2-40B4-BE49-F238E27FC236}">
                <a16:creationId xmlns:a16="http://schemas.microsoft.com/office/drawing/2014/main" id="{F5BDE501-1D88-4AB3-65E0-B28EF4D35831}"/>
              </a:ext>
            </a:extLst>
          </p:cNvPr>
          <p:cNvSpPr txBox="1"/>
          <p:nvPr/>
        </p:nvSpPr>
        <p:spPr>
          <a:xfrm>
            <a:off x="1601984" y="4551340"/>
            <a:ext cx="9719352" cy="707886"/>
          </a:xfrm>
          <a:prstGeom prst="rect">
            <a:avLst/>
          </a:prstGeom>
          <a:noFill/>
        </p:spPr>
        <p:txBody>
          <a:bodyPr wrap="square">
            <a:spAutoFit/>
          </a:bodyPr>
          <a:lstStyle/>
          <a:p>
            <a:r>
              <a:rPr lang="en-US" sz="2000" dirty="0">
                <a:solidFill>
                  <a:schemeClr val="bg1"/>
                </a:solidFill>
                <a:latin typeface="Avenir Next LT Pro Demi" panose="020B0704020202020204" pitchFamily="34" charset="0"/>
              </a:rPr>
              <a:t>Available: </a:t>
            </a:r>
            <a:r>
              <a:rPr lang="en-US" sz="2000" dirty="0">
                <a:solidFill>
                  <a:schemeClr val="bg1"/>
                </a:solidFill>
                <a:latin typeface="Avenir Next LT Pro" panose="020B0504020202020204" pitchFamily="34" charset="0"/>
              </a:rPr>
              <a:t>https://github.com/bienemeia/SYSC4907_Group44_GroundVibrationSimulator.git</a:t>
            </a:r>
          </a:p>
        </p:txBody>
      </p:sp>
    </p:spTree>
    <p:extLst>
      <p:ext uri="{BB962C8B-B14F-4D97-AF65-F5344CB8AC3E}">
        <p14:creationId xmlns:p14="http://schemas.microsoft.com/office/powerpoint/2010/main" val="87309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urtle on a log in the water&#10;&#10;Description automatically generated with medium confidence">
            <a:extLst>
              <a:ext uri="{FF2B5EF4-FFF2-40B4-BE49-F238E27FC236}">
                <a16:creationId xmlns:a16="http://schemas.microsoft.com/office/drawing/2014/main" id="{36DC0610-96A8-0906-A25E-A8CEF4B92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521" y="0"/>
            <a:ext cx="10275873" cy="6858000"/>
          </a:xfrm>
          <a:prstGeom prst="rect">
            <a:avLst/>
          </a:prstGeom>
        </p:spPr>
      </p:pic>
      <p:pic>
        <p:nvPicPr>
          <p:cNvPr id="13" name="Audio 12">
            <a:hlinkClick r:id="" action="ppaction://media"/>
            <a:extLst>
              <a:ext uri="{FF2B5EF4-FFF2-40B4-BE49-F238E27FC236}">
                <a16:creationId xmlns:a16="http://schemas.microsoft.com/office/drawing/2014/main" id="{732C1278-F452-11B7-3305-26BD3F091F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3810088"/>
      </p:ext>
    </p:extLst>
  </p:cSld>
  <p:clrMapOvr>
    <a:masterClrMapping/>
  </p:clrMapOvr>
  <mc:AlternateContent xmlns:mc="http://schemas.openxmlformats.org/markup-compatibility/2006">
    <mc:Choice xmlns:p14="http://schemas.microsoft.com/office/powerpoint/2010/main" Requires="p14">
      <p:transition spd="slow" p14:dur="2000" advTm="10106"/>
    </mc:Choice>
    <mc:Fallback>
      <p:transition spd="slow" advTm="10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ound, outdoor, rock, reptile&#10;&#10;Description automatically generated">
            <a:extLst>
              <a:ext uri="{FF2B5EF4-FFF2-40B4-BE49-F238E27FC236}">
                <a16:creationId xmlns:a16="http://schemas.microsoft.com/office/drawing/2014/main" id="{615EE967-71CC-99E2-ED8C-15AB7FB8B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29" y="0"/>
            <a:ext cx="10327341" cy="6858000"/>
          </a:xfrm>
          <a:prstGeom prst="rect">
            <a:avLst/>
          </a:prstGeom>
        </p:spPr>
      </p:pic>
      <p:pic>
        <p:nvPicPr>
          <p:cNvPr id="8" name="Audio 7">
            <a:hlinkClick r:id="" action="ppaction://media"/>
            <a:extLst>
              <a:ext uri="{FF2B5EF4-FFF2-40B4-BE49-F238E27FC236}">
                <a16:creationId xmlns:a16="http://schemas.microsoft.com/office/drawing/2014/main" id="{91854430-9821-5FF6-6159-134DFAA0603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0743279"/>
      </p:ext>
    </p:extLst>
  </p:cSld>
  <p:clrMapOvr>
    <a:masterClrMapping/>
  </p:clrMapOvr>
  <mc:AlternateContent xmlns:mc="http://schemas.openxmlformats.org/markup-compatibility/2006">
    <mc:Choice xmlns:p14="http://schemas.microsoft.com/office/powerpoint/2010/main" Requires="p14">
      <p:transition spd="slow" p14:dur="2000" advTm="7936"/>
    </mc:Choice>
    <mc:Fallback>
      <p:transition spd="slow" advTm="7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turtle on a road&#10;&#10;Description automatically generated with medium confidence">
            <a:extLst>
              <a:ext uri="{FF2B5EF4-FFF2-40B4-BE49-F238E27FC236}">
                <a16:creationId xmlns:a16="http://schemas.microsoft.com/office/drawing/2014/main" id="{F4E86E57-D586-2EDB-2F95-60AD8A21423C}"/>
              </a:ext>
            </a:extLst>
          </p:cNvPr>
          <p:cNvPicPr>
            <a:picLocks noChangeAspect="1"/>
          </p:cNvPicPr>
          <p:nvPr/>
        </p:nvPicPr>
        <p:blipFill rotWithShape="1">
          <a:blip r:embed="rId5">
            <a:extLst>
              <a:ext uri="{28A0092B-C50C-407E-A947-70E740481C1C}">
                <a14:useLocalDpi xmlns:a14="http://schemas.microsoft.com/office/drawing/2010/main" val="0"/>
              </a:ext>
            </a:extLst>
          </a:blip>
          <a:srcRect r="3885" b="5166"/>
          <a:stretch/>
        </p:blipFill>
        <p:spPr>
          <a:xfrm>
            <a:off x="621143" y="352908"/>
            <a:ext cx="5274541" cy="3417476"/>
          </a:xfrm>
          <a:prstGeom prst="roundRect">
            <a:avLst/>
          </a:prstGeom>
        </p:spPr>
      </p:pic>
      <p:pic>
        <p:nvPicPr>
          <p:cNvPr id="12" name="Audio 11">
            <a:hlinkClick r:id="" action="ppaction://media"/>
            <a:extLst>
              <a:ext uri="{FF2B5EF4-FFF2-40B4-BE49-F238E27FC236}">
                <a16:creationId xmlns:a16="http://schemas.microsoft.com/office/drawing/2014/main" id="{65C06233-A469-60AC-98F2-41399734A5E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327853"/>
      </p:ext>
    </p:extLst>
  </p:cSld>
  <p:clrMapOvr>
    <a:masterClrMapping/>
  </p:clrMapOvr>
  <mc:AlternateContent xmlns:mc="http://schemas.openxmlformats.org/markup-compatibility/2006">
    <mc:Choice xmlns:p14="http://schemas.microsoft.com/office/powerpoint/2010/main" Requires="p14">
      <p:transition spd="slow" p14:dur="2000" advTm="9396"/>
    </mc:Choice>
    <mc:Fallback>
      <p:transition spd="slow" advTm="9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turtle on a road&#10;&#10;Description automatically generated with medium confidence">
            <a:extLst>
              <a:ext uri="{FF2B5EF4-FFF2-40B4-BE49-F238E27FC236}">
                <a16:creationId xmlns:a16="http://schemas.microsoft.com/office/drawing/2014/main" id="{F4E86E57-D586-2EDB-2F95-60AD8A21423C}"/>
              </a:ext>
            </a:extLst>
          </p:cNvPr>
          <p:cNvPicPr>
            <a:picLocks noChangeAspect="1"/>
          </p:cNvPicPr>
          <p:nvPr/>
        </p:nvPicPr>
        <p:blipFill rotWithShape="1">
          <a:blip r:embed="rId5">
            <a:extLst>
              <a:ext uri="{28A0092B-C50C-407E-A947-70E740481C1C}">
                <a14:useLocalDpi xmlns:a14="http://schemas.microsoft.com/office/drawing/2010/main" val="0"/>
              </a:ext>
            </a:extLst>
          </a:blip>
          <a:srcRect r="3885" b="5166"/>
          <a:stretch/>
        </p:blipFill>
        <p:spPr>
          <a:xfrm>
            <a:off x="621143" y="352908"/>
            <a:ext cx="5274541" cy="3417476"/>
          </a:xfrm>
          <a:prstGeom prst="roundRect">
            <a:avLst/>
          </a:prstGeom>
        </p:spPr>
      </p:pic>
      <p:pic>
        <p:nvPicPr>
          <p:cNvPr id="7" name="Picture 6" descr="A snail on the ground&#10;&#10;Description automatically generated with medium confidence">
            <a:extLst>
              <a:ext uri="{FF2B5EF4-FFF2-40B4-BE49-F238E27FC236}">
                <a16:creationId xmlns:a16="http://schemas.microsoft.com/office/drawing/2014/main" id="{7DB844C0-A9A8-FA55-F965-962C9BE2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346370" y="3205537"/>
            <a:ext cx="5499259" cy="3299555"/>
          </a:xfrm>
          <a:prstGeom prst="roundRect">
            <a:avLst/>
          </a:prstGeom>
        </p:spPr>
      </p:pic>
      <p:pic>
        <p:nvPicPr>
          <p:cNvPr id="12" name="Audio 11">
            <a:hlinkClick r:id="" action="ppaction://media"/>
            <a:extLst>
              <a:ext uri="{FF2B5EF4-FFF2-40B4-BE49-F238E27FC236}">
                <a16:creationId xmlns:a16="http://schemas.microsoft.com/office/drawing/2014/main" id="{65C06233-A469-60AC-98F2-41399734A5E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5725440"/>
      </p:ext>
    </p:extLst>
  </p:cSld>
  <p:clrMapOvr>
    <a:masterClrMapping/>
  </p:clrMapOvr>
  <mc:AlternateContent xmlns:mc="http://schemas.openxmlformats.org/markup-compatibility/2006">
    <mc:Choice xmlns:p14="http://schemas.microsoft.com/office/powerpoint/2010/main" Requires="p14">
      <p:transition spd="slow" p14:dur="2000" advTm="9396"/>
    </mc:Choice>
    <mc:Fallback>
      <p:transition spd="slow" advTm="9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turtle on a road&#10;&#10;Description automatically generated with medium confidence">
            <a:extLst>
              <a:ext uri="{FF2B5EF4-FFF2-40B4-BE49-F238E27FC236}">
                <a16:creationId xmlns:a16="http://schemas.microsoft.com/office/drawing/2014/main" id="{F4E86E57-D586-2EDB-2F95-60AD8A21423C}"/>
              </a:ext>
            </a:extLst>
          </p:cNvPr>
          <p:cNvPicPr>
            <a:picLocks noChangeAspect="1"/>
          </p:cNvPicPr>
          <p:nvPr/>
        </p:nvPicPr>
        <p:blipFill rotWithShape="1">
          <a:blip r:embed="rId5">
            <a:extLst>
              <a:ext uri="{28A0092B-C50C-407E-A947-70E740481C1C}">
                <a14:useLocalDpi xmlns:a14="http://schemas.microsoft.com/office/drawing/2010/main" val="0"/>
              </a:ext>
            </a:extLst>
          </a:blip>
          <a:srcRect r="3885" b="5166"/>
          <a:stretch/>
        </p:blipFill>
        <p:spPr>
          <a:xfrm>
            <a:off x="621143" y="352908"/>
            <a:ext cx="5274541" cy="3417476"/>
          </a:xfrm>
          <a:prstGeom prst="roundRect">
            <a:avLst/>
          </a:prstGeom>
        </p:spPr>
      </p:pic>
      <p:pic>
        <p:nvPicPr>
          <p:cNvPr id="7" name="Picture 6" descr="A snail on the ground&#10;&#10;Description automatically generated with medium confidence">
            <a:extLst>
              <a:ext uri="{FF2B5EF4-FFF2-40B4-BE49-F238E27FC236}">
                <a16:creationId xmlns:a16="http://schemas.microsoft.com/office/drawing/2014/main" id="{7DB844C0-A9A8-FA55-F965-962C9BE257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346370" y="3205537"/>
            <a:ext cx="5499259" cy="3299555"/>
          </a:xfrm>
          <a:prstGeom prst="roundRect">
            <a:avLst/>
          </a:prstGeom>
        </p:spPr>
      </p:pic>
      <p:pic>
        <p:nvPicPr>
          <p:cNvPr id="3" name="Picture 2" descr="A picture containing outdoor, sky, water, traveling&#10;&#10;Description automatically generated">
            <a:extLst>
              <a:ext uri="{FF2B5EF4-FFF2-40B4-BE49-F238E27FC236}">
                <a16:creationId xmlns:a16="http://schemas.microsoft.com/office/drawing/2014/main" id="{A5008A5D-2273-6DF8-91B8-5CFBBBCAE8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458" y="352908"/>
            <a:ext cx="4216399" cy="4216399"/>
          </a:xfrm>
          <a:prstGeom prst="roundRect">
            <a:avLst/>
          </a:prstGeom>
        </p:spPr>
      </p:pic>
      <p:pic>
        <p:nvPicPr>
          <p:cNvPr id="12" name="Audio 11">
            <a:hlinkClick r:id="" action="ppaction://media"/>
            <a:extLst>
              <a:ext uri="{FF2B5EF4-FFF2-40B4-BE49-F238E27FC236}">
                <a16:creationId xmlns:a16="http://schemas.microsoft.com/office/drawing/2014/main" id="{65C06233-A469-60AC-98F2-41399734A5E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9125529"/>
      </p:ext>
    </p:extLst>
  </p:cSld>
  <p:clrMapOvr>
    <a:masterClrMapping/>
  </p:clrMapOvr>
  <mc:AlternateContent xmlns:mc="http://schemas.openxmlformats.org/markup-compatibility/2006">
    <mc:Choice xmlns:p14="http://schemas.microsoft.com/office/powerpoint/2010/main" Requires="p14">
      <p:transition spd="slow" p14:dur="2000" advTm="9396"/>
    </mc:Choice>
    <mc:Fallback>
      <p:transition spd="slow" advTm="9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DD8B8-8190-1988-7867-1596ABCB4A6C}"/>
              </a:ext>
            </a:extLst>
          </p:cNvPr>
          <p:cNvPicPr>
            <a:picLocks noChangeAspect="1"/>
          </p:cNvPicPr>
          <p:nvPr/>
        </p:nvPicPr>
        <p:blipFill>
          <a:blip r:embed="rId5"/>
          <a:stretch>
            <a:fillRect/>
          </a:stretch>
        </p:blipFill>
        <p:spPr>
          <a:xfrm>
            <a:off x="2216563" y="0"/>
            <a:ext cx="7758873" cy="6858000"/>
          </a:xfrm>
          <a:prstGeom prst="rect">
            <a:avLst/>
          </a:prstGeom>
        </p:spPr>
      </p:pic>
      <p:pic>
        <p:nvPicPr>
          <p:cNvPr id="12" name="Audio 11">
            <a:hlinkClick r:id="" action="ppaction://media"/>
            <a:extLst>
              <a:ext uri="{FF2B5EF4-FFF2-40B4-BE49-F238E27FC236}">
                <a16:creationId xmlns:a16="http://schemas.microsoft.com/office/drawing/2014/main" id="{440E86D4-4826-FEAE-C9BA-932D2F67B7A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9840693"/>
      </p:ext>
    </p:extLst>
  </p:cSld>
  <p:clrMapOvr>
    <a:masterClrMapping/>
  </p:clrMapOvr>
  <mc:AlternateContent xmlns:mc="http://schemas.openxmlformats.org/markup-compatibility/2006">
    <mc:Choice xmlns:p14="http://schemas.microsoft.com/office/powerpoint/2010/main" Requires="p14">
      <p:transition spd="slow" p14:dur="2000" advTm="15902"/>
    </mc:Choice>
    <mc:Fallback>
      <p:transition spd="slow" advTm="1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16" descr="An organic shape">
            <a:extLst>
              <a:ext uri="{FF2B5EF4-FFF2-40B4-BE49-F238E27FC236}">
                <a16:creationId xmlns:a16="http://schemas.microsoft.com/office/drawing/2014/main" id="{65E06004-3773-4497-00AD-4D0FED4DD96C}"/>
              </a:ext>
            </a:extLst>
          </p:cNvPr>
          <p:cNvSpPr/>
          <p:nvPr/>
        </p:nvSpPr>
        <p:spPr>
          <a:xfrm rot="18136132" flipH="1">
            <a:off x="2711503" y="784508"/>
            <a:ext cx="6461344" cy="6425099"/>
          </a:xfrm>
          <a:custGeom>
            <a:avLst/>
            <a:gdLst>
              <a:gd name="connsiteX0" fmla="*/ 2647908 w 2647947"/>
              <a:gd name="connsiteY0" fmla="*/ 924747 h 3143262"/>
              <a:gd name="connsiteX1" fmla="*/ 1705571 w 2647947"/>
              <a:gd name="connsiteY1" fmla="*/ 41 h 3143262"/>
              <a:gd name="connsiteX2" fmla="*/ 1225511 w 2647947"/>
              <a:gd name="connsiteY2" fmla="*/ 138192 h 3143262"/>
              <a:gd name="connsiteX3" fmla="*/ 915539 w 2647947"/>
              <a:gd name="connsiteY3" fmla="*/ 228774 h 3143262"/>
              <a:gd name="connsiteX4" fmla="*/ 907205 w 2647947"/>
              <a:gd name="connsiteY4" fmla="*/ 228974 h 3143262"/>
              <a:gd name="connsiteX5" fmla="*/ 139 w 2647947"/>
              <a:gd name="connsiteY5" fmla="*/ 1178455 h 3143262"/>
              <a:gd name="connsiteX6" fmla="*/ 95694 w 2647947"/>
              <a:gd name="connsiteY6" fmla="*/ 1574105 h 3143262"/>
              <a:gd name="connsiteX7" fmla="*/ 77930 w 2647947"/>
              <a:gd name="connsiteY7" fmla="*/ 1794808 h 3143262"/>
              <a:gd name="connsiteX8" fmla="*/ 19046 w 2647947"/>
              <a:gd name="connsiteY8" fmla="*/ 1971678 h 3143262"/>
              <a:gd name="connsiteX9" fmla="*/ 72148 w 2647947"/>
              <a:gd name="connsiteY9" fmla="*/ 2140585 h 3143262"/>
              <a:gd name="connsiteX10" fmla="*/ 126641 w 2647947"/>
              <a:gd name="connsiteY10" fmla="*/ 2390283 h 3143262"/>
              <a:gd name="connsiteX11" fmla="*/ 114353 w 2647947"/>
              <a:gd name="connsiteY11" fmla="*/ 2523719 h 3143262"/>
              <a:gd name="connsiteX12" fmla="*/ 729830 w 2647947"/>
              <a:gd name="connsiteY12" fmla="*/ 3143129 h 3143262"/>
              <a:gd name="connsiteX13" fmla="*/ 1328772 w 2647947"/>
              <a:gd name="connsiteY13" fmla="*/ 2742612 h 3143262"/>
              <a:gd name="connsiteX14" fmla="*/ 1352537 w 2647947"/>
              <a:gd name="connsiteY14" fmla="*/ 2743213 h 3143262"/>
              <a:gd name="connsiteX15" fmla="*/ 1981187 w 2647947"/>
              <a:gd name="connsiteY15" fmla="*/ 2114563 h 3143262"/>
              <a:gd name="connsiteX16" fmla="*/ 1980853 w 2647947"/>
              <a:gd name="connsiteY16" fmla="*/ 2093893 h 3143262"/>
              <a:gd name="connsiteX17" fmla="*/ 2172782 w 2647947"/>
              <a:gd name="connsiteY17" fmla="*/ 1746802 h 3143262"/>
              <a:gd name="connsiteX18" fmla="*/ 2647908 w 2647947"/>
              <a:gd name="connsiteY18" fmla="*/ 924747 h 314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7947" h="3143262">
                <a:moveTo>
                  <a:pt x="2647908" y="924747"/>
                </a:moveTo>
                <a:cubicBezTo>
                  <a:pt x="2643232" y="411864"/>
                  <a:pt x="2218455" y="-4760"/>
                  <a:pt x="1705571" y="41"/>
                </a:cubicBezTo>
                <a:cubicBezTo>
                  <a:pt x="1529645" y="1689"/>
                  <a:pt x="1365358" y="52009"/>
                  <a:pt x="1225511" y="138192"/>
                </a:cubicBezTo>
                <a:cubicBezTo>
                  <a:pt x="1132176" y="195704"/>
                  <a:pt x="1025144" y="226679"/>
                  <a:pt x="915539" y="228774"/>
                </a:cubicBezTo>
                <a:cubicBezTo>
                  <a:pt x="912768" y="228832"/>
                  <a:pt x="909986" y="228889"/>
                  <a:pt x="907205" y="228974"/>
                </a:cubicBezTo>
                <a:cubicBezTo>
                  <a:pt x="398246" y="243195"/>
                  <a:pt x="-8633" y="669382"/>
                  <a:pt x="139" y="1178455"/>
                </a:cubicBezTo>
                <a:cubicBezTo>
                  <a:pt x="2587" y="1320311"/>
                  <a:pt x="36696" y="1454432"/>
                  <a:pt x="95694" y="1574105"/>
                </a:cubicBezTo>
                <a:cubicBezTo>
                  <a:pt x="130841" y="1645399"/>
                  <a:pt x="125622" y="1731219"/>
                  <a:pt x="77930" y="1794808"/>
                </a:cubicBezTo>
                <a:cubicBezTo>
                  <a:pt x="40954" y="1844091"/>
                  <a:pt x="19046" y="1905317"/>
                  <a:pt x="19046" y="1971678"/>
                </a:cubicBezTo>
                <a:cubicBezTo>
                  <a:pt x="19046" y="2034505"/>
                  <a:pt x="38687" y="2092731"/>
                  <a:pt x="72148" y="2140585"/>
                </a:cubicBezTo>
                <a:cubicBezTo>
                  <a:pt x="123107" y="2213451"/>
                  <a:pt x="144195" y="2303110"/>
                  <a:pt x="126641" y="2390283"/>
                </a:cubicBezTo>
                <a:cubicBezTo>
                  <a:pt x="117973" y="2433326"/>
                  <a:pt x="113706" y="2477961"/>
                  <a:pt x="114353" y="2523719"/>
                </a:cubicBezTo>
                <a:cubicBezTo>
                  <a:pt x="119145" y="2860265"/>
                  <a:pt x="393322" y="3136281"/>
                  <a:pt x="729830" y="3143129"/>
                </a:cubicBezTo>
                <a:cubicBezTo>
                  <a:pt x="1002207" y="3148673"/>
                  <a:pt x="1235960" y="2980880"/>
                  <a:pt x="1328772" y="2742612"/>
                </a:cubicBezTo>
                <a:cubicBezTo>
                  <a:pt x="1336668" y="2742908"/>
                  <a:pt x="1344564" y="2743213"/>
                  <a:pt x="1352537" y="2743213"/>
                </a:cubicBezTo>
                <a:cubicBezTo>
                  <a:pt x="1699733" y="2743213"/>
                  <a:pt x="1981187" y="2461758"/>
                  <a:pt x="1981187" y="2114563"/>
                </a:cubicBezTo>
                <a:cubicBezTo>
                  <a:pt x="1981187" y="2107647"/>
                  <a:pt x="1981073" y="2100761"/>
                  <a:pt x="1980853" y="2093893"/>
                </a:cubicBezTo>
                <a:cubicBezTo>
                  <a:pt x="1976234" y="1951085"/>
                  <a:pt x="2048357" y="1817049"/>
                  <a:pt x="2172782" y="1746802"/>
                </a:cubicBezTo>
                <a:cubicBezTo>
                  <a:pt x="2458799" y="1585306"/>
                  <a:pt x="2651118" y="1277353"/>
                  <a:pt x="2647908" y="924747"/>
                </a:cubicBezTo>
                <a:close/>
              </a:path>
            </a:pathLst>
          </a:custGeom>
          <a:solidFill>
            <a:schemeClr val="accent5">
              <a:lumMod val="60000"/>
              <a:lumOff val="4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pic>
        <p:nvPicPr>
          <p:cNvPr id="3" name="Content Placeholder 5" descr="A group of white eggs&#10;&#10;Description automatically generated with medium confidence">
            <a:extLst>
              <a:ext uri="{FF2B5EF4-FFF2-40B4-BE49-F238E27FC236}">
                <a16:creationId xmlns:a16="http://schemas.microsoft.com/office/drawing/2014/main" id="{4BBB3B5B-1F7D-EEE7-027E-8DA281B7A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2449" y="1838577"/>
            <a:ext cx="4770777" cy="3389979"/>
          </a:xfrm>
          <a:prstGeom prst="rect">
            <a:avLst/>
          </a:prstGeom>
        </p:spPr>
      </p:pic>
      <p:sp>
        <p:nvSpPr>
          <p:cNvPr id="4" name="Freeform: Shape 3">
            <a:extLst>
              <a:ext uri="{FF2B5EF4-FFF2-40B4-BE49-F238E27FC236}">
                <a16:creationId xmlns:a16="http://schemas.microsoft.com/office/drawing/2014/main" id="{C833AB06-381E-B2C6-7543-AD18FEFA3061}"/>
              </a:ext>
            </a:extLst>
          </p:cNvPr>
          <p:cNvSpPr/>
          <p:nvPr/>
        </p:nvSpPr>
        <p:spPr>
          <a:xfrm rot="12487134" flipH="1" flipV="1">
            <a:off x="6703187" y="3268976"/>
            <a:ext cx="603133" cy="201547"/>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Shape 4">
            <a:extLst>
              <a:ext uri="{FF2B5EF4-FFF2-40B4-BE49-F238E27FC236}">
                <a16:creationId xmlns:a16="http://schemas.microsoft.com/office/drawing/2014/main" id="{C550B659-DBB0-956F-38DD-7054BA9747C7}"/>
              </a:ext>
            </a:extLst>
          </p:cNvPr>
          <p:cNvSpPr/>
          <p:nvPr/>
        </p:nvSpPr>
        <p:spPr>
          <a:xfrm rot="870188">
            <a:off x="6536482" y="3336016"/>
            <a:ext cx="513673" cy="423765"/>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Shape 5">
            <a:extLst>
              <a:ext uri="{FF2B5EF4-FFF2-40B4-BE49-F238E27FC236}">
                <a16:creationId xmlns:a16="http://schemas.microsoft.com/office/drawing/2014/main" id="{6C696F7D-AEE1-1319-EB13-1B4092772F9E}"/>
              </a:ext>
            </a:extLst>
          </p:cNvPr>
          <p:cNvSpPr/>
          <p:nvPr/>
        </p:nvSpPr>
        <p:spPr>
          <a:xfrm rot="939705" flipH="1" flipV="1">
            <a:off x="5160802" y="4809719"/>
            <a:ext cx="603133" cy="201547"/>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Shape 6">
            <a:extLst>
              <a:ext uri="{FF2B5EF4-FFF2-40B4-BE49-F238E27FC236}">
                <a16:creationId xmlns:a16="http://schemas.microsoft.com/office/drawing/2014/main" id="{41CC5FC0-72FF-C6FF-0C4E-7C9B663D11A4}"/>
              </a:ext>
            </a:extLst>
          </p:cNvPr>
          <p:cNvSpPr/>
          <p:nvPr/>
        </p:nvSpPr>
        <p:spPr>
          <a:xfrm rot="10840684">
            <a:off x="5064468" y="4801766"/>
            <a:ext cx="513673" cy="423765"/>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Shape 7">
            <a:extLst>
              <a:ext uri="{FF2B5EF4-FFF2-40B4-BE49-F238E27FC236}">
                <a16:creationId xmlns:a16="http://schemas.microsoft.com/office/drawing/2014/main" id="{A1CB80D8-7215-04FA-1CAA-6BBDCF3A6151}"/>
              </a:ext>
            </a:extLst>
          </p:cNvPr>
          <p:cNvSpPr/>
          <p:nvPr/>
        </p:nvSpPr>
        <p:spPr>
          <a:xfrm rot="7249266" flipH="1" flipV="1">
            <a:off x="5023098" y="3216122"/>
            <a:ext cx="589224" cy="214677"/>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A77B868F-6BB5-980F-E978-DFBC3568BC0B}"/>
              </a:ext>
            </a:extLst>
          </p:cNvPr>
          <p:cNvSpPr/>
          <p:nvPr/>
        </p:nvSpPr>
        <p:spPr>
          <a:xfrm rot="17150245">
            <a:off x="5005954" y="2921857"/>
            <a:ext cx="501826" cy="433769"/>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Shape 9">
            <a:extLst>
              <a:ext uri="{FF2B5EF4-FFF2-40B4-BE49-F238E27FC236}">
                <a16:creationId xmlns:a16="http://schemas.microsoft.com/office/drawing/2014/main" id="{54963C0C-FDAE-4D90-A363-253CCBE43D35}"/>
              </a:ext>
            </a:extLst>
          </p:cNvPr>
          <p:cNvSpPr/>
          <p:nvPr/>
        </p:nvSpPr>
        <p:spPr>
          <a:xfrm rot="4799940" flipH="1" flipV="1">
            <a:off x="3527837" y="3889718"/>
            <a:ext cx="589224" cy="214677"/>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Freeform: Shape 11">
            <a:extLst>
              <a:ext uri="{FF2B5EF4-FFF2-40B4-BE49-F238E27FC236}">
                <a16:creationId xmlns:a16="http://schemas.microsoft.com/office/drawing/2014/main" id="{748DF0C8-963F-969F-5829-DCD7EB7D4F7C}"/>
              </a:ext>
            </a:extLst>
          </p:cNvPr>
          <p:cNvSpPr/>
          <p:nvPr/>
        </p:nvSpPr>
        <p:spPr>
          <a:xfrm rot="14680790">
            <a:off x="3373586" y="3722645"/>
            <a:ext cx="513673" cy="423765"/>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Freeform: Shape 12">
            <a:extLst>
              <a:ext uri="{FF2B5EF4-FFF2-40B4-BE49-F238E27FC236}">
                <a16:creationId xmlns:a16="http://schemas.microsoft.com/office/drawing/2014/main" id="{7BA83A52-3966-4791-207C-A724D0598F9D}"/>
              </a:ext>
            </a:extLst>
          </p:cNvPr>
          <p:cNvSpPr/>
          <p:nvPr/>
        </p:nvSpPr>
        <p:spPr>
          <a:xfrm rot="3705281">
            <a:off x="8264046" y="3814451"/>
            <a:ext cx="513673" cy="423765"/>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Freeform: Shape 13">
            <a:extLst>
              <a:ext uri="{FF2B5EF4-FFF2-40B4-BE49-F238E27FC236}">
                <a16:creationId xmlns:a16="http://schemas.microsoft.com/office/drawing/2014/main" id="{8139EFDF-1F64-B962-BAD2-333E6044C36B}"/>
              </a:ext>
            </a:extLst>
          </p:cNvPr>
          <p:cNvSpPr/>
          <p:nvPr/>
        </p:nvSpPr>
        <p:spPr>
          <a:xfrm rot="15159524" flipH="1" flipV="1">
            <a:off x="8455485" y="3885280"/>
            <a:ext cx="589224" cy="214677"/>
          </a:xfrm>
          <a:custGeom>
            <a:avLst/>
            <a:gdLst>
              <a:gd name="connsiteX0" fmla="*/ 0 w 489857"/>
              <a:gd name="connsiteY0" fmla="*/ 0 h 413657"/>
              <a:gd name="connsiteX1" fmla="*/ 337457 w 489857"/>
              <a:gd name="connsiteY1" fmla="*/ 152400 h 413657"/>
              <a:gd name="connsiteX2" fmla="*/ 489857 w 489857"/>
              <a:gd name="connsiteY2" fmla="*/ 413657 h 413657"/>
            </a:gdLst>
            <a:ahLst/>
            <a:cxnLst>
              <a:cxn ang="0">
                <a:pos x="connsiteX0" y="connsiteY0"/>
              </a:cxn>
              <a:cxn ang="0">
                <a:pos x="connsiteX1" y="connsiteY1"/>
              </a:cxn>
              <a:cxn ang="0">
                <a:pos x="connsiteX2" y="connsiteY2"/>
              </a:cxn>
            </a:cxnLst>
            <a:rect l="l" t="t" r="r" b="b"/>
            <a:pathLst>
              <a:path w="489857" h="413657">
                <a:moveTo>
                  <a:pt x="0" y="0"/>
                </a:moveTo>
                <a:cubicBezTo>
                  <a:pt x="127907" y="41728"/>
                  <a:pt x="255814" y="83457"/>
                  <a:pt x="337457" y="152400"/>
                </a:cubicBezTo>
                <a:cubicBezTo>
                  <a:pt x="419100" y="221343"/>
                  <a:pt x="454478" y="317500"/>
                  <a:pt x="489857" y="413657"/>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Video 24">
            <a:hlinkClick r:id="" action="ppaction://media"/>
            <a:extLst>
              <a:ext uri="{FF2B5EF4-FFF2-40B4-BE49-F238E27FC236}">
                <a16:creationId xmlns:a16="http://schemas.microsoft.com/office/drawing/2014/main" id="{B6F69BF6-9C11-1C68-DDF6-65C078F037F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44052413"/>
      </p:ext>
    </p:extLst>
  </p:cSld>
  <p:clrMapOvr>
    <a:masterClrMapping/>
  </p:clrMapOvr>
  <mc:AlternateContent xmlns:mc="http://schemas.openxmlformats.org/markup-compatibility/2006">
    <mc:Choice xmlns:p14="http://schemas.microsoft.com/office/powerpoint/2010/main" Requires="p14">
      <p:transition spd="slow" p14:dur="2000" advTm="8226"/>
    </mc:Choice>
    <mc:Fallback>
      <p:transition spd="slow" advTm="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50" fill="hold">
                                          <p:stCondLst>
                                            <p:cond delay="0"/>
                                          </p:stCondLst>
                                        </p:cTn>
                                        <p:tgtEl>
                                          <p:spTgt spid="3"/>
                                        </p:tgtEl>
                                        <p:attrNameLst>
                                          <p:attrName>r</p:attrName>
                                        </p:attrNameLst>
                                      </p:cBhvr>
                                    </p:animRot>
                                    <p:animRot by="-240000">
                                      <p:cBhvr>
                                        <p:cTn id="11" dur="300" fill="hold">
                                          <p:stCondLst>
                                            <p:cond delay="300"/>
                                          </p:stCondLst>
                                        </p:cTn>
                                        <p:tgtEl>
                                          <p:spTgt spid="3"/>
                                        </p:tgtEl>
                                        <p:attrNameLst>
                                          <p:attrName>r</p:attrName>
                                        </p:attrNameLst>
                                      </p:cBhvr>
                                    </p:animRot>
                                    <p:animRot by="240000">
                                      <p:cBhvr>
                                        <p:cTn id="12" dur="300" fill="hold">
                                          <p:stCondLst>
                                            <p:cond delay="600"/>
                                          </p:stCondLst>
                                        </p:cTn>
                                        <p:tgtEl>
                                          <p:spTgt spid="3"/>
                                        </p:tgtEl>
                                        <p:attrNameLst>
                                          <p:attrName>r</p:attrName>
                                        </p:attrNameLst>
                                      </p:cBhvr>
                                    </p:animRot>
                                    <p:animRot by="-240000">
                                      <p:cBhvr>
                                        <p:cTn id="13" dur="300" fill="hold">
                                          <p:stCondLst>
                                            <p:cond delay="900"/>
                                          </p:stCondLst>
                                        </p:cTn>
                                        <p:tgtEl>
                                          <p:spTgt spid="3"/>
                                        </p:tgtEl>
                                        <p:attrNameLst>
                                          <p:attrName>r</p:attrName>
                                        </p:attrNameLst>
                                      </p:cBhvr>
                                    </p:animRot>
                                    <p:animRot by="120000">
                                      <p:cBhvr>
                                        <p:cTn id="14" dur="300" fill="hold">
                                          <p:stCondLst>
                                            <p:cond delay="12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5"/>
                </p:tgtEl>
              </p:cMediaNode>
            </p:video>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16" descr="An organic shape">
            <a:extLst>
              <a:ext uri="{FF2B5EF4-FFF2-40B4-BE49-F238E27FC236}">
                <a16:creationId xmlns:a16="http://schemas.microsoft.com/office/drawing/2014/main" id="{65E06004-3773-4497-00AD-4D0FED4DD96C}"/>
              </a:ext>
            </a:extLst>
          </p:cNvPr>
          <p:cNvSpPr/>
          <p:nvPr/>
        </p:nvSpPr>
        <p:spPr>
          <a:xfrm rot="18136132" flipH="1">
            <a:off x="2711503" y="784508"/>
            <a:ext cx="6461344" cy="6425099"/>
          </a:xfrm>
          <a:custGeom>
            <a:avLst/>
            <a:gdLst>
              <a:gd name="connsiteX0" fmla="*/ 2647908 w 2647947"/>
              <a:gd name="connsiteY0" fmla="*/ 924747 h 3143262"/>
              <a:gd name="connsiteX1" fmla="*/ 1705571 w 2647947"/>
              <a:gd name="connsiteY1" fmla="*/ 41 h 3143262"/>
              <a:gd name="connsiteX2" fmla="*/ 1225511 w 2647947"/>
              <a:gd name="connsiteY2" fmla="*/ 138192 h 3143262"/>
              <a:gd name="connsiteX3" fmla="*/ 915539 w 2647947"/>
              <a:gd name="connsiteY3" fmla="*/ 228774 h 3143262"/>
              <a:gd name="connsiteX4" fmla="*/ 907205 w 2647947"/>
              <a:gd name="connsiteY4" fmla="*/ 228974 h 3143262"/>
              <a:gd name="connsiteX5" fmla="*/ 139 w 2647947"/>
              <a:gd name="connsiteY5" fmla="*/ 1178455 h 3143262"/>
              <a:gd name="connsiteX6" fmla="*/ 95694 w 2647947"/>
              <a:gd name="connsiteY6" fmla="*/ 1574105 h 3143262"/>
              <a:gd name="connsiteX7" fmla="*/ 77930 w 2647947"/>
              <a:gd name="connsiteY7" fmla="*/ 1794808 h 3143262"/>
              <a:gd name="connsiteX8" fmla="*/ 19046 w 2647947"/>
              <a:gd name="connsiteY8" fmla="*/ 1971678 h 3143262"/>
              <a:gd name="connsiteX9" fmla="*/ 72148 w 2647947"/>
              <a:gd name="connsiteY9" fmla="*/ 2140585 h 3143262"/>
              <a:gd name="connsiteX10" fmla="*/ 126641 w 2647947"/>
              <a:gd name="connsiteY10" fmla="*/ 2390283 h 3143262"/>
              <a:gd name="connsiteX11" fmla="*/ 114353 w 2647947"/>
              <a:gd name="connsiteY11" fmla="*/ 2523719 h 3143262"/>
              <a:gd name="connsiteX12" fmla="*/ 729830 w 2647947"/>
              <a:gd name="connsiteY12" fmla="*/ 3143129 h 3143262"/>
              <a:gd name="connsiteX13" fmla="*/ 1328772 w 2647947"/>
              <a:gd name="connsiteY13" fmla="*/ 2742612 h 3143262"/>
              <a:gd name="connsiteX14" fmla="*/ 1352537 w 2647947"/>
              <a:gd name="connsiteY14" fmla="*/ 2743213 h 3143262"/>
              <a:gd name="connsiteX15" fmla="*/ 1981187 w 2647947"/>
              <a:gd name="connsiteY15" fmla="*/ 2114563 h 3143262"/>
              <a:gd name="connsiteX16" fmla="*/ 1980853 w 2647947"/>
              <a:gd name="connsiteY16" fmla="*/ 2093893 h 3143262"/>
              <a:gd name="connsiteX17" fmla="*/ 2172782 w 2647947"/>
              <a:gd name="connsiteY17" fmla="*/ 1746802 h 3143262"/>
              <a:gd name="connsiteX18" fmla="*/ 2647908 w 2647947"/>
              <a:gd name="connsiteY18" fmla="*/ 924747 h 314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7947" h="3143262">
                <a:moveTo>
                  <a:pt x="2647908" y="924747"/>
                </a:moveTo>
                <a:cubicBezTo>
                  <a:pt x="2643232" y="411864"/>
                  <a:pt x="2218455" y="-4760"/>
                  <a:pt x="1705571" y="41"/>
                </a:cubicBezTo>
                <a:cubicBezTo>
                  <a:pt x="1529645" y="1689"/>
                  <a:pt x="1365358" y="52009"/>
                  <a:pt x="1225511" y="138192"/>
                </a:cubicBezTo>
                <a:cubicBezTo>
                  <a:pt x="1132176" y="195704"/>
                  <a:pt x="1025144" y="226679"/>
                  <a:pt x="915539" y="228774"/>
                </a:cubicBezTo>
                <a:cubicBezTo>
                  <a:pt x="912768" y="228832"/>
                  <a:pt x="909986" y="228889"/>
                  <a:pt x="907205" y="228974"/>
                </a:cubicBezTo>
                <a:cubicBezTo>
                  <a:pt x="398246" y="243195"/>
                  <a:pt x="-8633" y="669382"/>
                  <a:pt x="139" y="1178455"/>
                </a:cubicBezTo>
                <a:cubicBezTo>
                  <a:pt x="2587" y="1320311"/>
                  <a:pt x="36696" y="1454432"/>
                  <a:pt x="95694" y="1574105"/>
                </a:cubicBezTo>
                <a:cubicBezTo>
                  <a:pt x="130841" y="1645399"/>
                  <a:pt x="125622" y="1731219"/>
                  <a:pt x="77930" y="1794808"/>
                </a:cubicBezTo>
                <a:cubicBezTo>
                  <a:pt x="40954" y="1844091"/>
                  <a:pt x="19046" y="1905317"/>
                  <a:pt x="19046" y="1971678"/>
                </a:cubicBezTo>
                <a:cubicBezTo>
                  <a:pt x="19046" y="2034505"/>
                  <a:pt x="38687" y="2092731"/>
                  <a:pt x="72148" y="2140585"/>
                </a:cubicBezTo>
                <a:cubicBezTo>
                  <a:pt x="123107" y="2213451"/>
                  <a:pt x="144195" y="2303110"/>
                  <a:pt x="126641" y="2390283"/>
                </a:cubicBezTo>
                <a:cubicBezTo>
                  <a:pt x="117973" y="2433326"/>
                  <a:pt x="113706" y="2477961"/>
                  <a:pt x="114353" y="2523719"/>
                </a:cubicBezTo>
                <a:cubicBezTo>
                  <a:pt x="119145" y="2860265"/>
                  <a:pt x="393322" y="3136281"/>
                  <a:pt x="729830" y="3143129"/>
                </a:cubicBezTo>
                <a:cubicBezTo>
                  <a:pt x="1002207" y="3148673"/>
                  <a:pt x="1235960" y="2980880"/>
                  <a:pt x="1328772" y="2742612"/>
                </a:cubicBezTo>
                <a:cubicBezTo>
                  <a:pt x="1336668" y="2742908"/>
                  <a:pt x="1344564" y="2743213"/>
                  <a:pt x="1352537" y="2743213"/>
                </a:cubicBezTo>
                <a:cubicBezTo>
                  <a:pt x="1699733" y="2743213"/>
                  <a:pt x="1981187" y="2461758"/>
                  <a:pt x="1981187" y="2114563"/>
                </a:cubicBezTo>
                <a:cubicBezTo>
                  <a:pt x="1981187" y="2107647"/>
                  <a:pt x="1981073" y="2100761"/>
                  <a:pt x="1980853" y="2093893"/>
                </a:cubicBezTo>
                <a:cubicBezTo>
                  <a:pt x="1976234" y="1951085"/>
                  <a:pt x="2048357" y="1817049"/>
                  <a:pt x="2172782" y="1746802"/>
                </a:cubicBezTo>
                <a:cubicBezTo>
                  <a:pt x="2458799" y="1585306"/>
                  <a:pt x="2651118" y="1277353"/>
                  <a:pt x="2647908" y="924747"/>
                </a:cubicBezTo>
                <a:close/>
              </a:path>
            </a:pathLst>
          </a:custGeom>
          <a:solidFill>
            <a:schemeClr val="accent5">
              <a:lumMod val="60000"/>
              <a:lumOff val="40000"/>
            </a:schemeClr>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pic>
        <p:nvPicPr>
          <p:cNvPr id="3" name="Content Placeholder 5" descr="A group of white eggs&#10;&#10;Description automatically generated with medium confidence">
            <a:extLst>
              <a:ext uri="{FF2B5EF4-FFF2-40B4-BE49-F238E27FC236}">
                <a16:creationId xmlns:a16="http://schemas.microsoft.com/office/drawing/2014/main" id="{4BBB3B5B-1F7D-EEE7-027E-8DA281B7A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2449" y="1838577"/>
            <a:ext cx="4770777" cy="3389979"/>
          </a:xfrm>
          <a:prstGeom prst="rect">
            <a:avLst/>
          </a:prstGeom>
        </p:spPr>
      </p:pic>
      <p:pic>
        <p:nvPicPr>
          <p:cNvPr id="10" name="Picture 9">
            <a:extLst>
              <a:ext uri="{FF2B5EF4-FFF2-40B4-BE49-F238E27FC236}">
                <a16:creationId xmlns:a16="http://schemas.microsoft.com/office/drawing/2014/main" id="{9C700F00-09A1-BE0E-20C4-A75FCD161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3502" y="3172935"/>
            <a:ext cx="3139309" cy="2113754"/>
          </a:xfrm>
          <a:prstGeom prst="rect">
            <a:avLst/>
          </a:prstGeom>
        </p:spPr>
      </p:pic>
      <p:pic>
        <p:nvPicPr>
          <p:cNvPr id="11" name="Picture 10">
            <a:extLst>
              <a:ext uri="{FF2B5EF4-FFF2-40B4-BE49-F238E27FC236}">
                <a16:creationId xmlns:a16="http://schemas.microsoft.com/office/drawing/2014/main" id="{E1890FBA-BF5C-8241-A995-BFDCDA1286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780265" y="2844945"/>
            <a:ext cx="3057723" cy="2094524"/>
          </a:xfrm>
          <a:prstGeom prst="rect">
            <a:avLst/>
          </a:prstGeom>
        </p:spPr>
      </p:pic>
      <p:pic>
        <p:nvPicPr>
          <p:cNvPr id="23" name="Audio 22">
            <a:hlinkClick r:id="" action="ppaction://media"/>
            <a:extLst>
              <a:ext uri="{FF2B5EF4-FFF2-40B4-BE49-F238E27FC236}">
                <a16:creationId xmlns:a16="http://schemas.microsoft.com/office/drawing/2014/main" id="{CDC5F570-7DCF-9471-EDED-25A7036B43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61671"/>
      </p:ext>
    </p:extLst>
  </p:cSld>
  <p:clrMapOvr>
    <a:masterClrMapping/>
  </p:clrMapOvr>
  <mc:AlternateContent xmlns:mc="http://schemas.openxmlformats.org/markup-compatibility/2006">
    <mc:Choice xmlns:p14="http://schemas.microsoft.com/office/powerpoint/2010/main" Requires="p14">
      <p:transition spd="slow" p14:dur="2000" advTm="2937"/>
    </mc:Choice>
    <mc:Fallback>
      <p:transition spd="slow" advTm="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D4DC409E694B459B5B3E07B9EE0912" ma:contentTypeVersion="12" ma:contentTypeDescription="Create a new document." ma:contentTypeScope="" ma:versionID="2d328267ecfbaaf6d9be80c50c3dd222">
  <xsd:schema xmlns:xsd="http://www.w3.org/2001/XMLSchema" xmlns:xs="http://www.w3.org/2001/XMLSchema" xmlns:p="http://schemas.microsoft.com/office/2006/metadata/properties" xmlns:ns2="19700262-f23e-42d5-a390-ee7b7baf4dd3" xmlns:ns3="b264050d-de5b-4c91-a7b8-a2d874373213" targetNamespace="http://schemas.microsoft.com/office/2006/metadata/properties" ma:root="true" ma:fieldsID="c9e685218f409fc4360bc4aa9f60bded" ns2:_="" ns3:_="">
    <xsd:import namespace="19700262-f23e-42d5-a390-ee7b7baf4dd3"/>
    <xsd:import namespace="b264050d-de5b-4c91-a7b8-a2d87437321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00262-f23e-42d5-a390-ee7b7baf4d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0f643bf9-c92d-4565-8aae-71318312e3e4"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64050d-de5b-4c91-a7b8-a2d87437321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D99B53-9DA9-4950-BFE6-E1EC882A8B5F}"/>
</file>

<file path=customXml/itemProps2.xml><?xml version="1.0" encoding="utf-8"?>
<ds:datastoreItem xmlns:ds="http://schemas.openxmlformats.org/officeDocument/2006/customXml" ds:itemID="{4E984DEE-7B40-4885-819F-CC01EDBDF057}"/>
</file>

<file path=docProps/app.xml><?xml version="1.0" encoding="utf-8"?>
<Properties xmlns="http://schemas.openxmlformats.org/officeDocument/2006/extended-properties" xmlns:vt="http://schemas.openxmlformats.org/officeDocument/2006/docPropsVTypes">
  <Template>Office Theme 2013 - 2022</Template>
  <TotalTime>321</TotalTime>
  <Words>478</Words>
  <Application>Microsoft Office PowerPoint</Application>
  <PresentationFormat>Widescreen</PresentationFormat>
  <Paragraphs>37</Paragraphs>
  <Slides>17</Slides>
  <Notes>13</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Avenir Next LT Pro</vt:lpstr>
      <vt:lpstr>Avenir Next LT Pro Demi</vt:lpstr>
      <vt:lpstr>Avenir Next LT Pro Light</vt:lpstr>
      <vt:lpstr>Calibri</vt:lpstr>
      <vt:lpstr>Calibri Light</vt:lpstr>
      <vt:lpstr>Tw Cen MT</vt:lpstr>
      <vt:lpstr>Office Theme</vt:lpstr>
      <vt:lpstr>Ground Vibration Simulator for Investigating Effects on the Development of Turtle Eggs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Vibration Simulator for Investigating Effects on the Development of Turtle Eggs</dc:title>
  <dc:creator>Meia Pipa</dc:creator>
  <cp:lastModifiedBy>Meia Pipa</cp:lastModifiedBy>
  <cp:revision>1</cp:revision>
  <dcterms:created xsi:type="dcterms:W3CDTF">2023-04-11T15:14:04Z</dcterms:created>
  <dcterms:modified xsi:type="dcterms:W3CDTF">2023-04-11T20:35:19Z</dcterms:modified>
</cp:coreProperties>
</file>